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79" r:id="rId4"/>
    <p:sldId id="280" r:id="rId5"/>
    <p:sldId id="266" r:id="rId6"/>
    <p:sldId id="281" r:id="rId7"/>
    <p:sldId id="276" r:id="rId8"/>
    <p:sldId id="267" r:id="rId9"/>
    <p:sldId id="268" r:id="rId10"/>
    <p:sldId id="269" r:id="rId11"/>
    <p:sldId id="282" r:id="rId12"/>
    <p:sldId id="283" r:id="rId13"/>
    <p:sldId id="278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12" r:id="rId40"/>
    <p:sldId id="311" r:id="rId41"/>
    <p:sldId id="310" r:id="rId42"/>
    <p:sldId id="309" r:id="rId43"/>
    <p:sldId id="263" r:id="rId44"/>
  </p:sldIdLst>
  <p:sldSz cx="12192000" cy="6858000"/>
  <p:notesSz cx="9144000" cy="6858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>
        <p:scale>
          <a:sx n="100" d="100"/>
          <a:sy n="100" d="100"/>
        </p:scale>
        <p:origin x="-956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ACBA63A2-B5E9-4E90-A150-5516ED55B682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49FAA-F12A-4249-8EB0-686A97669DB3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D14641A0-8246-44B5-AE3A-729B46C15A42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A862EAB0-B695-4340-BC74-17B5A4DFD1F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F0AC50-14B0-4A44-B925-B49C96A1827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64807743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74B74DB0-01D8-41DE-B2E0-5B123DC1052E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F7136-DB2B-45D9-8B07-DF07B2CFF770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9394F0AF-6092-4A33-A260-3FA815ED465D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9927F29A-67CE-4BD4-91F2-25B7078222BF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C01CC-75C5-4B2D-80D6-28D279748A8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6378586"/>
      </p:ext>
    </p:extLst>
  </p:cSld>
  <p:clrMapOvr>
    <a:masterClrMapping/>
  </p:clrMapOvr>
  <p:transition spd="slow"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BC649E2E-557D-4F91-8A3D-66B779F255F1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CCF2A-27DC-4A8A-A15E-DC74570281D5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D83EF343-964D-4B75-A0FD-3EB1A02369BF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EF1A35D2-CA57-48AE-940B-0E9DCB11E490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860E9-0030-4DE7-B603-C0699889291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7302684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>
            <a:extLst>
              <a:ext uri="{FF2B5EF4-FFF2-40B4-BE49-F238E27FC236}">
                <a16:creationId xmlns="" xmlns:a16="http://schemas.microsoft.com/office/drawing/2014/main" id="{B94A87C4-889A-42B7-B72C-C6AABF85D55D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5E20A-9A05-4318-88CA-3CA36D4EAD96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6" name="Zástupný symbol pro zápatí 4">
            <a:extLst>
              <a:ext uri="{FF2B5EF4-FFF2-40B4-BE49-F238E27FC236}">
                <a16:creationId xmlns="" xmlns:a16="http://schemas.microsoft.com/office/drawing/2014/main" id="{3DBC2EBD-8900-4747-BB0B-F7E49AC0EB0F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A5C0408B-A3A5-4AAD-893A-D84F9EAD4EB4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C8F59E-0F05-4724-9518-640C3B97F9F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087036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>
            <a:extLst>
              <a:ext uri="{FF2B5EF4-FFF2-40B4-BE49-F238E27FC236}">
                <a16:creationId xmlns="" xmlns:a16="http://schemas.microsoft.com/office/drawing/2014/main" id="{293BAC94-01E0-4E1F-AC5A-A4374295FA20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3CF8F-DD0D-49DD-96CF-990A51FB0B3E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8" name="Zástupný symbol pro zápatí 4">
            <a:extLst>
              <a:ext uri="{FF2B5EF4-FFF2-40B4-BE49-F238E27FC236}">
                <a16:creationId xmlns="" xmlns:a16="http://schemas.microsoft.com/office/drawing/2014/main" id="{D2CC13AC-20B8-4ECA-A1BE-F321FC636887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>
            <a:extLst>
              <a:ext uri="{FF2B5EF4-FFF2-40B4-BE49-F238E27FC236}">
                <a16:creationId xmlns="" xmlns:a16="http://schemas.microsoft.com/office/drawing/2014/main" id="{81DD53FA-8B9F-40F5-AB9C-AC2AB111F545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49C9A7-E3D9-48FC-9AC3-5F65732DB00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9226188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3">
            <a:extLst>
              <a:ext uri="{FF2B5EF4-FFF2-40B4-BE49-F238E27FC236}">
                <a16:creationId xmlns="" xmlns:a16="http://schemas.microsoft.com/office/drawing/2014/main" id="{7DFF351C-A470-4426-9A0C-AD1048DB73FF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6935D-793E-4C0B-A7B1-861815A88B6E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="" xmlns:a16="http://schemas.microsoft.com/office/drawing/2014/main" id="{96E17B16-8721-4C5D-A6F9-B893C4473061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číslo snímku 5">
            <a:extLst>
              <a:ext uri="{FF2B5EF4-FFF2-40B4-BE49-F238E27FC236}">
                <a16:creationId xmlns="" xmlns:a16="http://schemas.microsoft.com/office/drawing/2014/main" id="{A9E0E13A-2FC4-4BE3-81AC-FDFBCA8199EB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C6D132-BEB2-4C70-A5AB-E99F199D2E1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57359447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>
            <a:extLst>
              <a:ext uri="{FF2B5EF4-FFF2-40B4-BE49-F238E27FC236}">
                <a16:creationId xmlns="" xmlns:a16="http://schemas.microsoft.com/office/drawing/2014/main" id="{DF2AE8E3-7742-42A5-8B49-2C16D7FA6629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7E7AE-205A-4AEC-AFDE-A064E357E2A4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="" xmlns:a16="http://schemas.microsoft.com/office/drawing/2014/main" id="{3FF90AA9-0226-4CC6-A8D7-BE508199A03A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číslo snímku 5">
            <a:extLst>
              <a:ext uri="{FF2B5EF4-FFF2-40B4-BE49-F238E27FC236}">
                <a16:creationId xmlns="" xmlns:a16="http://schemas.microsoft.com/office/drawing/2014/main" id="{59742D55-417C-4E6C-A405-0A73ED25C8F6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801C42-173F-4B63-B9B4-7D07E62315F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25374305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>
            <a:extLst>
              <a:ext uri="{FF2B5EF4-FFF2-40B4-BE49-F238E27FC236}">
                <a16:creationId xmlns="" xmlns:a16="http://schemas.microsoft.com/office/drawing/2014/main" id="{E30B30FF-B742-4975-972C-B98AF6D05EFB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B82E2-CC39-4E82-AE43-2BB50E1EB594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6" name="Zástupný symbol pro zápatí 4">
            <a:extLst>
              <a:ext uri="{FF2B5EF4-FFF2-40B4-BE49-F238E27FC236}">
                <a16:creationId xmlns="" xmlns:a16="http://schemas.microsoft.com/office/drawing/2014/main" id="{189CBA8A-DCAE-4759-A06E-59E7DDDA5167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F183300F-4663-4FEE-A939-966AC9E92EB7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662DF6-7ADA-4163-837D-F8C5A3FD881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5433322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>
            <a:extLst>
              <a:ext uri="{FF2B5EF4-FFF2-40B4-BE49-F238E27FC236}">
                <a16:creationId xmlns="" xmlns:a16="http://schemas.microsoft.com/office/drawing/2014/main" id="{C9CCA7B7-805C-4837-B867-CD7BDDE604BF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00CF8-BA5D-4AF3-9226-40B19972BA76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6" name="Zástupný symbol pro zápatí 4">
            <a:extLst>
              <a:ext uri="{FF2B5EF4-FFF2-40B4-BE49-F238E27FC236}">
                <a16:creationId xmlns="" xmlns:a16="http://schemas.microsoft.com/office/drawing/2014/main" id="{3215B0D8-FBA6-4E49-8208-FF7AB00A7C6A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05DE1B5C-03CD-4D51-9256-9CFE088D1E02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29CE7E-CA06-4393-9DC4-EE08C063911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24340213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B14928B4-ADA3-4C9A-88C5-201A84FDE80B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F2446-1432-4062-BEFB-31B62DF2D87E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02C1DCAF-F237-4A43-87CA-295A9BA9E618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78DC8BFD-549C-4E19-99D5-BAC789F725A0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A582F8-6BA4-4B45-867F-CFC46BD03F3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90686593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134BCC89-820E-4FAD-9291-49ABF13F5889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19560-370F-47F7-95F6-3EC58607A094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5AE2E11E-4604-442E-929A-EA52AB6218B7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51D7222B-5D11-4E21-ADD3-34FCC6CF2139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DEE189-5511-4C5B-A1AD-007A0C3239D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2558545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>
            <a:extLst>
              <a:ext uri="{FF2B5EF4-FFF2-40B4-BE49-F238E27FC236}">
                <a16:creationId xmlns="" xmlns:a16="http://schemas.microsoft.com/office/drawing/2014/main" id="{EC7865AC-B864-418D-8BF3-8C3AEE3CFA04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Kliknutím lze upravit styl.</a:t>
            </a:r>
          </a:p>
        </p:txBody>
      </p:sp>
      <p:sp>
        <p:nvSpPr>
          <p:cNvPr id="1027" name="Zástupný symbol pro text 2">
            <a:extLst>
              <a:ext uri="{FF2B5EF4-FFF2-40B4-BE49-F238E27FC236}">
                <a16:creationId xmlns="" xmlns:a16="http://schemas.microsoft.com/office/drawing/2014/main" id="{8BC2E655-DEFD-48BB-9EE9-298CE4865C5E}"/>
              </a:ext>
            </a:extLst>
          </p:cNvPr>
          <p:cNvSpPr txBox="1"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Kliknutím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57160A56-0071-40C4-87CA-E3BDFAA31BF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60BCC2DB-846E-4D8A-BBC5-E6AE538FE898}" type="datetime1">
              <a:rPr lang="cs-CZ"/>
              <a:pPr>
                <a:defRPr/>
              </a:pPr>
              <a:t>15.07.2020</a:t>
            </a:fld>
            <a:endParaRPr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E93908A0-0BDA-4FA2-BD5A-B265C2CA5B5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38CB820A-5CB7-4A2D-B7F3-F53DDC0BD124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2C05D7D-CB88-4A69-8999-F85EAA68045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cs-CZ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cs-CZ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cs-CZ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cs-CZ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cs-CZ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cs-CZ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ukobyla.cz/obec-kobyla-nad-vidnavkou/plany-koncepce/item/2224-program-obnovy-venkova-aktualizace-25-03-202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>
            <a:extLst>
              <a:ext uri="{FF2B5EF4-FFF2-40B4-BE49-F238E27FC236}">
                <a16:creationId xmlns="" xmlns:a16="http://schemas.microsoft.com/office/drawing/2014/main" id="{4502C4AC-522A-4634-9CCE-A7B11ED60F2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439159" y="1555254"/>
            <a:ext cx="9144000" cy="3016591"/>
          </a:xfrm>
        </p:spPr>
        <p:txBody>
          <a:bodyPr/>
          <a:lstStyle/>
          <a:p>
            <a:pPr eaLnBrk="1" hangingPunct="1"/>
            <a:r>
              <a:rPr lang="cs-CZ" sz="3600" b="1" dirty="0">
                <a:solidFill>
                  <a:srgbClr val="00B050"/>
                </a:solidFill>
              </a:rPr>
              <a:t>STRATEGIE ROZVOJE OBCE KOBYLÁ NAD VIDNAVKOU PRO LÉTA 2020–2025</a:t>
            </a:r>
            <a:br>
              <a:rPr lang="cs-CZ" sz="3600" b="1" dirty="0">
                <a:solidFill>
                  <a:srgbClr val="00B050"/>
                </a:solidFill>
              </a:rPr>
            </a:br>
            <a:r>
              <a:rPr lang="cs-CZ" sz="3600" b="1" dirty="0">
                <a:solidFill>
                  <a:srgbClr val="00B050"/>
                </a:solidFill>
              </a:rPr>
              <a:t/>
            </a:r>
            <a:br>
              <a:rPr lang="cs-CZ" sz="3600" b="1" dirty="0">
                <a:solidFill>
                  <a:srgbClr val="00B050"/>
                </a:solidFill>
              </a:rPr>
            </a:br>
            <a:r>
              <a:rPr lang="cs-CZ" sz="3600" b="1" dirty="0">
                <a:solidFill>
                  <a:srgbClr val="00B050"/>
                </a:solidFill>
              </a:rPr>
              <a:t> 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Projednání analytické části a SWOT analýzy s veřejností, 16. 7. 2020</a:t>
            </a:r>
            <a:endParaRPr altLang="cs-CZ" sz="3600" dirty="0">
              <a:solidFill>
                <a:schemeClr val="accent1">
                  <a:lumMod val="7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2051" name="Podnadpis 2">
            <a:extLst>
              <a:ext uri="{FF2B5EF4-FFF2-40B4-BE49-F238E27FC236}">
                <a16:creationId xmlns="" xmlns:a16="http://schemas.microsoft.com/office/drawing/2014/main" id="{DC300C1C-0E8F-477F-B29D-D242CBF8231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0" y="4807670"/>
            <a:ext cx="9144000" cy="1661393"/>
          </a:xfrm>
        </p:spPr>
        <p:txBody>
          <a:bodyPr anchorCtr="0"/>
          <a:lstStyle/>
          <a:p>
            <a:pPr algn="l" eaLnBrk="1" hangingPunct="1"/>
            <a:endParaRPr altLang="cs-CZ" dirty="0">
              <a:solidFill>
                <a:srgbClr val="595959"/>
              </a:solidFill>
              <a:latin typeface="Calibri" panose="020F0502020204030204" pitchFamily="34" charset="0"/>
            </a:endParaRPr>
          </a:p>
          <a:p>
            <a:pPr algn="l" eaLnBrk="1" hangingPunct="1"/>
            <a:endParaRPr altLang="cs-CZ" dirty="0">
              <a:solidFill>
                <a:srgbClr val="595959"/>
              </a:solidFill>
              <a:latin typeface="Calibri" panose="020F0502020204030204" pitchFamily="34" charset="0"/>
            </a:endParaRPr>
          </a:p>
          <a:p>
            <a:pPr algn="l" eaLnBrk="1" hangingPunct="1"/>
            <a:endParaRPr altLang="cs-CZ" dirty="0">
              <a:solidFill>
                <a:srgbClr val="595959"/>
              </a:solidFill>
              <a:latin typeface="Calibri" panose="020F0502020204030204" pitchFamily="34" charset="0"/>
            </a:endParaRPr>
          </a:p>
          <a:p>
            <a:pPr algn="l" eaLnBrk="1" hangingPunct="1"/>
            <a:r>
              <a:rPr altLang="cs-CZ" dirty="0">
                <a:solidFill>
                  <a:srgbClr val="595959"/>
                </a:solidFill>
                <a:latin typeface="Calibri" panose="020F0502020204030204" pitchFamily="34" charset="0"/>
              </a:rPr>
              <a:t>				</a:t>
            </a:r>
            <a:endParaRPr altLang="cs-CZ" dirty="0">
              <a:latin typeface="Calibri" panose="020F0502020204030204" pitchFamily="34" charset="0"/>
            </a:endParaRPr>
          </a:p>
        </p:txBody>
      </p:sp>
      <p:pic>
        <p:nvPicPr>
          <p:cNvPr id="2052" name="Obrázek 4">
            <a:extLst>
              <a:ext uri="{FF2B5EF4-FFF2-40B4-BE49-F238E27FC236}">
                <a16:creationId xmlns="" xmlns:a16="http://schemas.microsoft.com/office/drawing/2014/main" id="{C233153B-64B5-4C01-893A-A966D062A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547" y="4669890"/>
            <a:ext cx="4227871" cy="134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 descr="Obsah obrázku hodiny&#10;&#10;Popis byl vytvořen automaticky">
            <a:extLst>
              <a:ext uri="{FF2B5EF4-FFF2-40B4-BE49-F238E27FC236}">
                <a16:creationId xmlns="" xmlns:a16="http://schemas.microsoft.com/office/drawing/2014/main" id="{87A788B1-C71A-44C2-9B71-6AA333CDDD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754" y="4669890"/>
            <a:ext cx="4442960" cy="124507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="" xmlns:a16="http://schemas.microsoft.com/office/drawing/2014/main" id="{6733E0E5-C5CA-4AEF-A20A-E5A6BD56E1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202" y="244630"/>
            <a:ext cx="5152220" cy="107480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="" xmlns:a16="http://schemas.microsoft.com/office/drawing/2014/main" id="{716CA332-B745-4F48-BB0C-AB2F3B0622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61524" y="103443"/>
            <a:ext cx="1199536" cy="1787063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>
            <a:extLst>
              <a:ext uri="{FF2B5EF4-FFF2-40B4-BE49-F238E27FC236}">
                <a16:creationId xmlns="" xmlns:a16="http://schemas.microsoft.com/office/drawing/2014/main" id="{8F8BB289-2E7C-4818-8438-F697EB5342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69786"/>
          </a:xfrm>
        </p:spPr>
        <p:txBody>
          <a:bodyPr/>
          <a:lstStyle/>
          <a:p>
            <a:pPr algn="ctr"/>
            <a:r>
              <a:rPr lang="cs-CZ" altLang="cs-CZ" b="1" dirty="0" smtClean="0">
                <a:solidFill>
                  <a:srgbClr val="92D050"/>
                </a:solidFill>
                <a:latin typeface="Calibri Light" panose="020F0302020204030204" pitchFamily="34" charset="0"/>
              </a:rPr>
              <a:t>Co </a:t>
            </a:r>
            <a:r>
              <a:rPr lang="cs-CZ" altLang="cs-CZ" b="1" dirty="0">
                <a:solidFill>
                  <a:srgbClr val="92D050"/>
                </a:solidFill>
                <a:latin typeface="Calibri Light" panose="020F0302020204030204" pitchFamily="34" charset="0"/>
              </a:rPr>
              <a:t>je Strategie rozvoje obce?</a:t>
            </a:r>
            <a:endParaRPr altLang="cs-CZ" b="1" dirty="0">
              <a:solidFill>
                <a:srgbClr val="92D050"/>
              </a:solidFill>
              <a:latin typeface="Calibri Light" panose="020F0302020204030204" pitchFamily="34" charset="0"/>
            </a:endParaRPr>
          </a:p>
        </p:txBody>
      </p:sp>
      <p:sp>
        <p:nvSpPr>
          <p:cNvPr id="2" name="Zástupný obsah 1">
            <a:extLst>
              <a:ext uri="{FF2B5EF4-FFF2-40B4-BE49-F238E27FC236}">
                <a16:creationId xmlns="" xmlns:a16="http://schemas.microsoft.com/office/drawing/2014/main" id="{2214219E-828D-4C3C-A481-3FC51E1AC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8033"/>
            <a:ext cx="10515600" cy="4828930"/>
          </a:xfrm>
        </p:spPr>
        <p:txBody>
          <a:bodyPr/>
          <a:lstStyle/>
          <a:p>
            <a:r>
              <a:rPr lang="cs-CZ" dirty="0"/>
              <a:t>Program rozvoje obce (Strategie rozvoje obce) je dle zákona č. 128/2000 Sb., o obcích jedním ze základních plánovacích dokumentů obce. Jde o hlavní nástroj řízení rozvoje obce. Tento dokument obsahuje dvě základní části, a to část analytickou a část návrhovou. </a:t>
            </a:r>
            <a:endParaRPr lang="cs-CZ" dirty="0" smtClean="0"/>
          </a:p>
          <a:p>
            <a:r>
              <a:rPr lang="cs-CZ" dirty="0" smtClean="0"/>
              <a:t>Část </a:t>
            </a:r>
            <a:r>
              <a:rPr lang="cs-CZ" dirty="0"/>
              <a:t>analytická popisuje současnou situaci v obci, a to zejména na základě statistických dat. Je také východiskem pro druhou, návrhovou, část Programu rozvoje obce. </a:t>
            </a:r>
            <a:endParaRPr lang="cs-CZ" dirty="0" smtClean="0"/>
          </a:p>
          <a:p>
            <a:r>
              <a:rPr lang="cs-CZ" dirty="0" smtClean="0"/>
              <a:t>Smyslem </a:t>
            </a:r>
            <a:r>
              <a:rPr lang="cs-CZ" dirty="0"/>
              <a:t>tvorby tohoto dokumentu </a:t>
            </a:r>
            <a:r>
              <a:rPr lang="cs-CZ" dirty="0" smtClean="0"/>
              <a:t>je na </a:t>
            </a:r>
            <a:r>
              <a:rPr lang="cs-CZ" dirty="0"/>
              <a:t>základě popsání situace v obci a diskuse </a:t>
            </a:r>
            <a:r>
              <a:rPr lang="cs-CZ" dirty="0" smtClean="0"/>
              <a:t>formulovat </a:t>
            </a:r>
            <a:r>
              <a:rPr lang="cs-CZ" dirty="0"/>
              <a:t>představy o budoucnosti obce včetně navržení aktivit, které pomůžou tyto představy </a:t>
            </a:r>
            <a:r>
              <a:rPr lang="cs-CZ" dirty="0" smtClean="0"/>
              <a:t>dosáhnout </a:t>
            </a:r>
          </a:p>
          <a:p>
            <a:r>
              <a:rPr lang="cs-CZ" dirty="0" smtClean="0"/>
              <a:t>Důležité je informování a zapojení občanů.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>
            <a:extLst>
              <a:ext uri="{FF2B5EF4-FFF2-40B4-BE49-F238E27FC236}">
                <a16:creationId xmlns="" xmlns:a16="http://schemas.microsoft.com/office/drawing/2014/main" id="{8F8BB289-2E7C-4818-8438-F697EB5342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69786"/>
          </a:xfrm>
        </p:spPr>
        <p:txBody>
          <a:bodyPr/>
          <a:lstStyle/>
          <a:p>
            <a:pPr algn="ctr"/>
            <a:r>
              <a:rPr lang="cs-CZ" altLang="cs-CZ" b="1" dirty="0">
                <a:solidFill>
                  <a:srgbClr val="92D050"/>
                </a:solidFill>
                <a:latin typeface="Calibri Light" panose="020F0302020204030204" pitchFamily="34" charset="0"/>
              </a:rPr>
              <a:t>PRO umožní obci:</a:t>
            </a:r>
          </a:p>
        </p:txBody>
      </p:sp>
      <p:sp>
        <p:nvSpPr>
          <p:cNvPr id="2" name="Zástupný obsah 1">
            <a:extLst>
              <a:ext uri="{FF2B5EF4-FFF2-40B4-BE49-F238E27FC236}">
                <a16:creationId xmlns="" xmlns:a16="http://schemas.microsoft.com/office/drawing/2014/main" id="{2214219E-828D-4C3C-A481-3FC51E1AC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8033"/>
            <a:ext cx="10515600" cy="4828930"/>
          </a:xfrm>
        </p:spPr>
        <p:txBody>
          <a:bodyPr/>
          <a:lstStyle/>
          <a:p>
            <a:r>
              <a:rPr lang="cs-CZ" dirty="0" smtClean="0"/>
              <a:t>naplňovat </a:t>
            </a:r>
            <a:r>
              <a:rPr lang="cs-CZ" dirty="0"/>
              <a:t>dlouhodobé cíle a strategickou vizi obce</a:t>
            </a:r>
          </a:p>
          <a:p>
            <a:r>
              <a:rPr lang="cs-CZ" dirty="0" smtClean="0"/>
              <a:t>rozhodovat </a:t>
            </a:r>
            <a:r>
              <a:rPr lang="cs-CZ" dirty="0"/>
              <a:t>v zastupitelstvu v širším koncepčním rámci</a:t>
            </a:r>
          </a:p>
          <a:p>
            <a:r>
              <a:rPr lang="cs-CZ" dirty="0" smtClean="0"/>
              <a:t>koordinovat </a:t>
            </a:r>
            <a:r>
              <a:rPr lang="cs-CZ" dirty="0"/>
              <a:t>aktivity a zájmy různých subjektů působících v obci</a:t>
            </a:r>
          </a:p>
          <a:p>
            <a:r>
              <a:rPr lang="cs-CZ" dirty="0" smtClean="0"/>
              <a:t>prosazovat </a:t>
            </a:r>
            <a:r>
              <a:rPr lang="cs-CZ" dirty="0"/>
              <a:t>a chránit veřejný zájem</a:t>
            </a:r>
          </a:p>
          <a:p>
            <a:r>
              <a:rPr lang="cs-CZ" dirty="0" smtClean="0"/>
              <a:t>stanovit </a:t>
            </a:r>
            <a:r>
              <a:rPr lang="cs-CZ" dirty="0"/>
              <a:t>priority obce, místních obyvatel, podnikatelských subjektů a následně investičního programu</a:t>
            </a:r>
          </a:p>
          <a:p>
            <a:r>
              <a:rPr lang="cs-CZ" dirty="0" smtClean="0"/>
              <a:t>posílit </a:t>
            </a:r>
            <a:r>
              <a:rPr lang="cs-CZ" dirty="0"/>
              <a:t>sounáležitost mezi lidmi navzájem</a:t>
            </a:r>
          </a:p>
          <a:p>
            <a:r>
              <a:rPr lang="cs-CZ" dirty="0" smtClean="0"/>
              <a:t>posílit </a:t>
            </a:r>
            <a:r>
              <a:rPr lang="cs-CZ" dirty="0"/>
              <a:t>odpovědnost místních obyvatel za další rozvoj obce tak, aby přicházeli s konkrétními návrhy </a:t>
            </a:r>
            <a:r>
              <a:rPr lang="cs-CZ" dirty="0" smtClean="0"/>
              <a:t>a řešením </a:t>
            </a:r>
            <a:r>
              <a:rPr lang="cs-CZ" dirty="0"/>
              <a:t>daného problému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737371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>
            <a:extLst>
              <a:ext uri="{FF2B5EF4-FFF2-40B4-BE49-F238E27FC236}">
                <a16:creationId xmlns="" xmlns:a16="http://schemas.microsoft.com/office/drawing/2014/main" id="{8F8BB289-2E7C-4818-8438-F697EB5342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4550" y="625476"/>
            <a:ext cx="10515600" cy="869786"/>
          </a:xfrm>
        </p:spPr>
        <p:txBody>
          <a:bodyPr/>
          <a:lstStyle/>
          <a:p>
            <a:pPr algn="ctr"/>
            <a:r>
              <a:rPr lang="cs-CZ" altLang="cs-CZ" b="1" dirty="0" smtClean="0">
                <a:solidFill>
                  <a:srgbClr val="92D050"/>
                </a:solidFill>
                <a:latin typeface="Calibri Light" panose="020F0302020204030204" pitchFamily="34" charset="0"/>
              </a:rPr>
              <a:t>PROGRAM OBNOVY VENKOVA</a:t>
            </a:r>
            <a:br>
              <a:rPr lang="cs-CZ" altLang="cs-CZ" b="1" dirty="0" smtClean="0">
                <a:solidFill>
                  <a:srgbClr val="92D050"/>
                </a:solidFill>
                <a:latin typeface="Calibri Light" panose="020F0302020204030204" pitchFamily="34" charset="0"/>
              </a:rPr>
            </a:br>
            <a:r>
              <a:rPr lang="cs-CZ" altLang="cs-CZ" b="1" dirty="0" smtClean="0">
                <a:solidFill>
                  <a:srgbClr val="92D050"/>
                </a:solidFill>
                <a:latin typeface="Calibri Light" panose="020F0302020204030204" pitchFamily="34" charset="0"/>
              </a:rPr>
              <a:t>KOBYLÁ NAD VIDNAVKOU</a:t>
            </a:r>
            <a:endParaRPr lang="cs-CZ" altLang="cs-CZ" b="1" dirty="0">
              <a:solidFill>
                <a:srgbClr val="92D050"/>
              </a:solidFill>
              <a:latin typeface="Calibri Light" panose="020F0302020204030204" pitchFamily="34" charset="0"/>
            </a:endParaRPr>
          </a:p>
        </p:txBody>
      </p:sp>
      <p:sp>
        <p:nvSpPr>
          <p:cNvPr id="2" name="Zástupný obsah 1">
            <a:extLst>
              <a:ext uri="{FF2B5EF4-FFF2-40B4-BE49-F238E27FC236}">
                <a16:creationId xmlns="" xmlns:a16="http://schemas.microsoft.com/office/drawing/2014/main" id="{2214219E-828D-4C3C-A481-3FC51E1AC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2601"/>
            <a:ext cx="10515600" cy="4591049"/>
          </a:xfrm>
        </p:spPr>
        <p:txBody>
          <a:bodyPr/>
          <a:lstStyle/>
          <a:p>
            <a:r>
              <a:rPr lang="cs-CZ" dirty="0"/>
              <a:t>Schváleno na 2. zasedání zastupitelstva dne 15.11.2018 </a:t>
            </a:r>
            <a:endParaRPr lang="cs-CZ" dirty="0" smtClean="0"/>
          </a:p>
          <a:p>
            <a:r>
              <a:rPr lang="cs-CZ" dirty="0" smtClean="0"/>
              <a:t>Aktualizováno na 5. zasedání zastupitelstva dne 25.1.2019 </a:t>
            </a:r>
          </a:p>
          <a:p>
            <a:r>
              <a:rPr lang="cs-CZ" dirty="0" smtClean="0"/>
              <a:t>Aktualizováno </a:t>
            </a:r>
            <a:r>
              <a:rPr lang="cs-CZ" dirty="0"/>
              <a:t>na 10. zasedání zastupitelstva dne 19.9.2019 </a:t>
            </a:r>
            <a:endParaRPr lang="cs-CZ" dirty="0" smtClean="0"/>
          </a:p>
          <a:p>
            <a:r>
              <a:rPr lang="cs-CZ" dirty="0" smtClean="0"/>
              <a:t>Aktualizováno </a:t>
            </a:r>
            <a:r>
              <a:rPr lang="cs-CZ" dirty="0"/>
              <a:t>na 14. zasedání zastupitelstva dne 11.3.2020 </a:t>
            </a:r>
            <a:endParaRPr lang="cs-CZ" dirty="0" smtClean="0"/>
          </a:p>
          <a:p>
            <a:r>
              <a:rPr lang="cs-CZ" dirty="0" smtClean="0"/>
              <a:t>Dostupný na: </a:t>
            </a:r>
            <a:r>
              <a:rPr lang="cs-CZ" dirty="0">
                <a:hlinkClick r:id="rId2"/>
              </a:rPr>
              <a:t>https://www.oukobyla.cz/obec-kobyla-nad-vidnavkou/plany-koncepce/item/2224-program-obnovy-venkova-aktualizace-25-03-2020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549982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>
            <a:extLst>
              <a:ext uri="{FF2B5EF4-FFF2-40B4-BE49-F238E27FC236}">
                <a16:creationId xmlns="" xmlns:a16="http://schemas.microsoft.com/office/drawing/2014/main" id="{8F8BB289-2E7C-4818-8438-F697EB5342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69786"/>
          </a:xfrm>
        </p:spPr>
        <p:txBody>
          <a:bodyPr/>
          <a:lstStyle/>
          <a:p>
            <a:pPr algn="ctr"/>
            <a:r>
              <a:rPr lang="cs-CZ" altLang="cs-CZ" b="1" dirty="0">
                <a:solidFill>
                  <a:srgbClr val="92D050"/>
                </a:solidFill>
                <a:latin typeface="Calibri Light" panose="020F0302020204030204" pitchFamily="34" charset="0"/>
              </a:rPr>
              <a:t>OBYVATELSTVO </a:t>
            </a:r>
            <a:endParaRPr altLang="cs-CZ" b="1" dirty="0">
              <a:solidFill>
                <a:srgbClr val="92D050"/>
              </a:solidFill>
              <a:latin typeface="Calibri Light" panose="020F030202020403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1" y="1459513"/>
            <a:ext cx="3568699" cy="22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1" y="3910014"/>
            <a:ext cx="3687380" cy="1976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582" y="1350963"/>
            <a:ext cx="7993418" cy="442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67750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>
            <a:extLst>
              <a:ext uri="{FF2B5EF4-FFF2-40B4-BE49-F238E27FC236}">
                <a16:creationId xmlns="" xmlns:a16="http://schemas.microsoft.com/office/drawing/2014/main" id="{8F8BB289-2E7C-4818-8438-F697EB5342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69786"/>
          </a:xfrm>
        </p:spPr>
        <p:txBody>
          <a:bodyPr/>
          <a:lstStyle/>
          <a:p>
            <a:pPr algn="ctr"/>
            <a:r>
              <a:rPr lang="cs-CZ" altLang="cs-CZ" b="1" dirty="0">
                <a:solidFill>
                  <a:srgbClr val="92D050"/>
                </a:solidFill>
                <a:latin typeface="Calibri Light" panose="020F0302020204030204" pitchFamily="34" charset="0"/>
              </a:rPr>
              <a:t>OBYVATELSTVO </a:t>
            </a:r>
            <a:endParaRPr altLang="cs-CZ" b="1" dirty="0">
              <a:solidFill>
                <a:srgbClr val="92D050"/>
              </a:solidFill>
              <a:latin typeface="Calibri Light" panose="020F030202020403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62" y="1254761"/>
            <a:ext cx="3230652" cy="2377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49990"/>
            <a:ext cx="3759200" cy="2255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699" y="1052258"/>
            <a:ext cx="5949951" cy="5255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56182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>
            <a:extLst>
              <a:ext uri="{FF2B5EF4-FFF2-40B4-BE49-F238E27FC236}">
                <a16:creationId xmlns="" xmlns:a16="http://schemas.microsoft.com/office/drawing/2014/main" id="{8F8BB289-2E7C-4818-8438-F697EB5342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69786"/>
          </a:xfrm>
        </p:spPr>
        <p:txBody>
          <a:bodyPr/>
          <a:lstStyle/>
          <a:p>
            <a:pPr algn="ctr"/>
            <a:r>
              <a:rPr lang="cs-CZ" altLang="cs-CZ" b="1" dirty="0">
                <a:solidFill>
                  <a:srgbClr val="92D050"/>
                </a:solidFill>
                <a:latin typeface="Calibri Light" panose="020F0302020204030204" pitchFamily="34" charset="0"/>
              </a:rPr>
              <a:t>Vývoj podílu nezaměstnaných </a:t>
            </a:r>
            <a:r>
              <a:rPr lang="cs-CZ" altLang="cs-CZ" b="1" dirty="0" smtClean="0">
                <a:solidFill>
                  <a:srgbClr val="92D050"/>
                </a:solidFill>
                <a:latin typeface="Calibri Light" panose="020F0302020204030204" pitchFamily="34" charset="0"/>
              </a:rPr>
              <a:t>osob</a:t>
            </a:r>
            <a:endParaRPr altLang="cs-CZ" b="1" dirty="0">
              <a:solidFill>
                <a:srgbClr val="92D050"/>
              </a:solidFill>
              <a:latin typeface="Calibri Light" panose="020F0302020204030204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968" y="1390650"/>
            <a:ext cx="9514791" cy="516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5141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NEZAMĚSTNANOST  a  </a:t>
            </a:r>
            <a:r>
              <a:rPr lang="cs-CZ" b="1" dirty="0" smtClean="0">
                <a:solidFill>
                  <a:srgbClr val="92D050"/>
                </a:solidFill>
              </a:rPr>
              <a:t>EXEKUCE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51" y="1225550"/>
            <a:ext cx="5225939" cy="513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100" y="1200562"/>
            <a:ext cx="5645150" cy="52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16484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DOPRAVA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90" y="1284176"/>
            <a:ext cx="4883319" cy="4767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ázek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235" y="1036002"/>
            <a:ext cx="5358765" cy="47859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088" y="3517900"/>
            <a:ext cx="3764020" cy="265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8613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ŽIVOTNÍ PROSTŘEDÍ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56" y="1114425"/>
            <a:ext cx="3512588" cy="497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277937"/>
            <a:ext cx="3425825" cy="485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2324100"/>
            <a:ext cx="5025987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084812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AKTIVITA OBČANŮ PŘI SPRÁVĚ VĚCÍ VĚŘEJNÝCH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9150" y="1438275"/>
            <a:ext cx="10515600" cy="4351338"/>
          </a:xfrm>
        </p:spPr>
        <p:txBody>
          <a:bodyPr/>
          <a:lstStyle/>
          <a:p>
            <a:r>
              <a:rPr lang="cs-CZ" dirty="0"/>
              <a:t>Volební účast ve volbách do obecního zastupitelstva obce Kobylá nad </a:t>
            </a:r>
            <a:r>
              <a:rPr lang="cs-CZ" dirty="0" smtClean="0"/>
              <a:t>Vidnavkou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21" y="2266951"/>
            <a:ext cx="10987180" cy="4388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04022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AKTIVITA OBČANŮ PŘI SPRÁVĚ VĚCÍ VĚŘEJNÝCH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9150" y="1438275"/>
            <a:ext cx="10515600" cy="4351338"/>
          </a:xfrm>
        </p:spPr>
        <p:txBody>
          <a:bodyPr/>
          <a:lstStyle/>
          <a:p>
            <a:r>
              <a:rPr lang="cs-CZ" dirty="0"/>
              <a:t>Volební účast ve volbách do Poslanecké sněmovny Parlamentu České republiky obce Kobylé nad Vidnavkou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8" y="2231285"/>
            <a:ext cx="10596561" cy="446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1097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49847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Skutečný rozpočet obce v letech 2015–2020 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2430478"/>
              </p:ext>
            </p:extLst>
          </p:nvPr>
        </p:nvGraphicFramePr>
        <p:xfrm>
          <a:off x="1250950" y="1511304"/>
          <a:ext cx="9891395" cy="4680740"/>
        </p:xfrm>
        <a:graphic>
          <a:graphicData uri="http://schemas.openxmlformats.org/drawingml/2006/table">
            <a:tbl>
              <a:tblPr firstRow="1" firstCol="1" bandRow="1"/>
              <a:tblGrid>
                <a:gridCol w="2115059"/>
                <a:gridCol w="1295692"/>
                <a:gridCol w="1295692"/>
                <a:gridCol w="1296784"/>
                <a:gridCol w="1295692"/>
                <a:gridCol w="1295692"/>
                <a:gridCol w="1296784"/>
              </a:tblGrid>
              <a:tr h="4680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solidFill>
                            <a:srgbClr val="0D0D0D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Rozpočet / Rok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solidFill>
                            <a:srgbClr val="0D0D0D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2015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solidFill>
                            <a:srgbClr val="0D0D0D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2016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solidFill>
                            <a:srgbClr val="0D0D0D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2017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solidFill>
                            <a:srgbClr val="0D0D0D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2018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solidFill>
                            <a:srgbClr val="0D0D0D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2019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solidFill>
                            <a:srgbClr val="0D0D0D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2020*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Daňové příjmy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4 782,40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5 009,25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5 350,02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5 898,85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6 096,91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5 810,00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Nedaňové příjmy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565,75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983,30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1 023,34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1 007,31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1 236,89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1 178,56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Kapitálové příjmy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61,42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52,17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172,88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176,52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Přijaté transfery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4 755,81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5 556,26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5 800,41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2 571,09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7 763,81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2 148,71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Celkové příjmy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10 165,38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11 600,98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12 173,79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9 650,12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15 274,13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9 337,27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Běžné výdaje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6 940,86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6 302,16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8 663,36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8 143,17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7 920,56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11 687,26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Kapitálové výdaje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5 651,74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3 240,91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5 633,36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235,01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5 888,62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1 535,00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Celkové výdaje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12 592,59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9 543,07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14 296,72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8 378,18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13 809,18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13 222,26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4680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Saldo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-2 427,21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2 057,91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-2 122,93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1 271,94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1 464,95</a:t>
                      </a:r>
                      <a:endParaRPr lang="cs-CZ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8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-3 884,99</a:t>
                      </a:r>
                      <a:endParaRPr lang="cs-CZ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F54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332120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VYHODNOCENÍ </a:t>
            </a:r>
            <a:r>
              <a:rPr lang="cs-CZ" b="1" dirty="0" smtClean="0">
                <a:solidFill>
                  <a:srgbClr val="92D050"/>
                </a:solidFill>
              </a:rPr>
              <a:t>DOTAZNÍKOVÉHO </a:t>
            </a:r>
            <a:r>
              <a:rPr lang="cs-CZ" b="1" dirty="0">
                <a:solidFill>
                  <a:srgbClr val="92D050"/>
                </a:solidFill>
              </a:rPr>
              <a:t>ŠETŘENÍ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9150" y="1438275"/>
            <a:ext cx="10515600" cy="4351338"/>
          </a:xfrm>
        </p:spPr>
        <p:txBody>
          <a:bodyPr/>
          <a:lstStyle/>
          <a:p>
            <a:r>
              <a:rPr lang="cs-CZ" dirty="0"/>
              <a:t>Dotazník se skládal celkem z 20 otázek a obsahoval jak otevřené, tak i uzavřené otázky. Celková návratnost dotazníků v rámci dotazníkového šetření v obci Kobylá nad Vidnavkou činila 31 vyplněných dotazníků. Dotazníkového šetření se zúčastnilo 68 % žen a 32 % mužů, a to především ve věku od 51 let a více.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4" y="3702049"/>
            <a:ext cx="5229225" cy="2737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949" y="3757829"/>
            <a:ext cx="5105442" cy="2682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78383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92D050"/>
                </a:solidFill>
              </a:rPr>
              <a:t>Dle trvalého bydliště a vztahu k </a:t>
            </a:r>
            <a:r>
              <a:rPr lang="cs-CZ" b="1" dirty="0">
                <a:solidFill>
                  <a:srgbClr val="92D050"/>
                </a:solidFill>
              </a:rPr>
              <a:t>obci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2313"/>
            <a:ext cx="5541744" cy="305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663" y="1925637"/>
            <a:ext cx="5754687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127426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Mezilidské vztahy mezi v </a:t>
            </a:r>
            <a:r>
              <a:rPr lang="cs-CZ" b="1" dirty="0" smtClean="0">
                <a:solidFill>
                  <a:srgbClr val="92D050"/>
                </a:solidFill>
              </a:rPr>
              <a:t>obci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01750"/>
            <a:ext cx="10515600" cy="4875213"/>
          </a:xfrm>
        </p:spPr>
        <p:txBody>
          <a:bodyPr/>
          <a:lstStyle/>
          <a:p>
            <a:r>
              <a:rPr lang="cs-CZ" dirty="0"/>
              <a:t>Mezilidské vztahy hodnotí téměř polovina respondentu jako špatné, z toho 26 % jako špatné a 16 % jako spíše špatné. Mezilidské vztahy v obci považuje za docela dobré 29 % respondentů a 6 % respondentů mezilidské vztahy v </a:t>
            </a:r>
            <a:r>
              <a:rPr lang="cs-CZ" dirty="0" smtClean="0"/>
              <a:t>obci </a:t>
            </a:r>
            <a:r>
              <a:rPr lang="cs-CZ" dirty="0"/>
              <a:t>hodnotí jako velmi dobré.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763" y="2978150"/>
            <a:ext cx="6619215" cy="387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6334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92D050"/>
                </a:solidFill>
              </a:rPr>
              <a:t>Hlavní </a:t>
            </a:r>
            <a:r>
              <a:rPr lang="cs-CZ" b="1" dirty="0" smtClean="0">
                <a:solidFill>
                  <a:srgbClr val="92D050"/>
                </a:solidFill>
              </a:rPr>
              <a:t>pozitiva obce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049" y="1035050"/>
            <a:ext cx="9149625" cy="566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6947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92D050"/>
                </a:solidFill>
              </a:rPr>
              <a:t>Hlavní problémy obce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95" y="1073150"/>
            <a:ext cx="9965295" cy="55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880743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rgbClr val="92D050"/>
                </a:solidFill>
              </a:rPr>
              <a:t>Ochota k zapojení </a:t>
            </a:r>
            <a:r>
              <a:rPr lang="pl-PL" b="1" dirty="0">
                <a:solidFill>
                  <a:srgbClr val="92D050"/>
                </a:solidFill>
              </a:rPr>
              <a:t>obyvatel do rozvoje obce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600" y="1397000"/>
            <a:ext cx="9264900" cy="5120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70551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Spokojenost obyvatel obce s technickou infrastrukturou obce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64" y="1499015"/>
            <a:ext cx="9999832" cy="508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23463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Jakou rozvojovou aktivitu by obyvatelé obce uvítali?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247" y="1336674"/>
            <a:ext cx="8063453" cy="5418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5034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Čerpání informací o dění v obci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81" y="1277758"/>
            <a:ext cx="8543165" cy="5053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98633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Zájem obyvatel </a:t>
            </a:r>
            <a:r>
              <a:rPr lang="pl-PL" b="1" dirty="0" smtClean="0">
                <a:solidFill>
                  <a:srgbClr val="92D050"/>
                </a:solidFill>
              </a:rPr>
              <a:t>o </a:t>
            </a:r>
            <a:r>
              <a:rPr lang="pl-PL" b="1" dirty="0">
                <a:solidFill>
                  <a:srgbClr val="92D050"/>
                </a:solidFill>
              </a:rPr>
              <a:t>komplexní </a:t>
            </a:r>
            <a:r>
              <a:rPr lang="pl-PL" b="1" dirty="0" smtClean="0">
                <a:solidFill>
                  <a:srgbClr val="92D050"/>
                </a:solidFill>
              </a:rPr>
              <a:t>pozemkové úpravy 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" y="1270000"/>
            <a:ext cx="12192072" cy="5232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27293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Zájem o dodávání obecních informací prostřednictvím SMS či e-mailu 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6201"/>
            <a:ext cx="12192000" cy="5284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84439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Zájem o zavedení nedělního klidu </a:t>
            </a:r>
            <a:r>
              <a:rPr lang="pl-PL" b="1" dirty="0" smtClean="0">
                <a:solidFill>
                  <a:srgbClr val="92D050"/>
                </a:solidFill>
              </a:rPr>
              <a:t/>
            </a:r>
            <a:br>
              <a:rPr lang="pl-PL" b="1" dirty="0" smtClean="0">
                <a:solidFill>
                  <a:srgbClr val="92D050"/>
                </a:solidFill>
              </a:rPr>
            </a:br>
            <a:r>
              <a:rPr lang="pl-PL" b="1" dirty="0" smtClean="0">
                <a:solidFill>
                  <a:srgbClr val="92D050"/>
                </a:solidFill>
              </a:rPr>
              <a:t>(</a:t>
            </a:r>
            <a:r>
              <a:rPr lang="pl-PL" b="1" dirty="0">
                <a:solidFill>
                  <a:srgbClr val="92D050"/>
                </a:solidFill>
              </a:rPr>
              <a:t>zákaz hluku – sekání, řezání atd.) 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3" y="1384300"/>
            <a:ext cx="12193723" cy="523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70747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Zájem </a:t>
            </a:r>
            <a:r>
              <a:rPr lang="pl-PL" b="1" dirty="0" smtClean="0">
                <a:solidFill>
                  <a:srgbClr val="92D050"/>
                </a:solidFill>
              </a:rPr>
              <a:t>obyvatel obce o </a:t>
            </a:r>
            <a:r>
              <a:rPr lang="pl-PL" b="1" dirty="0">
                <a:solidFill>
                  <a:srgbClr val="92D050"/>
                </a:solidFill>
              </a:rPr>
              <a:t>větší počet nádob na tříděný odpad v dostupné vzdálenosti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2" y="1714500"/>
            <a:ext cx="12176938" cy="4579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91035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Zájem obyvatel obce o bezplatný kompostér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4" y="1708150"/>
            <a:ext cx="12208312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9380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Zájem obyvatel </a:t>
            </a:r>
            <a:r>
              <a:rPr lang="pl-PL" b="1" dirty="0" smtClean="0">
                <a:solidFill>
                  <a:srgbClr val="92D050"/>
                </a:solidFill>
              </a:rPr>
              <a:t>o </a:t>
            </a:r>
            <a:r>
              <a:rPr lang="pl-PL" b="1" dirty="0">
                <a:solidFill>
                  <a:srgbClr val="92D050"/>
                </a:solidFill>
              </a:rPr>
              <a:t>aktualizaci územního plánu 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4" y="1708150"/>
            <a:ext cx="12208312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42111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9874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Spokojenost se stavem v jednotlivých oblastech obce</a:t>
            </a:r>
            <a:br>
              <a:rPr lang="pl-PL" b="1" dirty="0">
                <a:solidFill>
                  <a:srgbClr val="92D050"/>
                </a:solidFill>
              </a:rPr>
            </a:br>
            <a:r>
              <a:rPr lang="pl-PL" b="1" dirty="0">
                <a:solidFill>
                  <a:srgbClr val="92D050"/>
                </a:solidFill>
              </a:rPr>
              <a:t>(hodnotící škála: 1 nejlepší – 5 nejhorší)</a:t>
            </a:r>
            <a:endParaRPr lang="cs-CZ" b="1" dirty="0">
              <a:solidFill>
                <a:srgbClr val="92D05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2717880"/>
            <a:ext cx="5149850" cy="3401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76" y="2705101"/>
            <a:ext cx="5756274" cy="3395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33843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Co nejvíce obyvatelům </a:t>
            </a:r>
            <a:r>
              <a:rPr lang="pl-PL" b="1" dirty="0" smtClean="0">
                <a:solidFill>
                  <a:srgbClr val="92D050"/>
                </a:solidFill>
              </a:rPr>
              <a:t>v </a:t>
            </a:r>
            <a:r>
              <a:rPr lang="pl-PL" b="1" dirty="0">
                <a:solidFill>
                  <a:srgbClr val="92D050"/>
                </a:solidFill>
              </a:rPr>
              <a:t>obci chybí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Multifukční </a:t>
            </a:r>
            <a:r>
              <a:rPr lang="cs-CZ" dirty="0"/>
              <a:t>hřiště</a:t>
            </a:r>
          </a:p>
          <a:p>
            <a:r>
              <a:rPr lang="cs-CZ" dirty="0" smtClean="0"/>
              <a:t>Sportovní </a:t>
            </a:r>
            <a:r>
              <a:rPr lang="cs-CZ" dirty="0"/>
              <a:t>a volnočasové aktivity</a:t>
            </a:r>
          </a:p>
          <a:p>
            <a:r>
              <a:rPr lang="cs-CZ" dirty="0" smtClean="0"/>
              <a:t>Kvalitnější </a:t>
            </a:r>
            <a:r>
              <a:rPr lang="cs-CZ" dirty="0"/>
              <a:t>služby místního obchodu</a:t>
            </a:r>
          </a:p>
          <a:p>
            <a:r>
              <a:rPr lang="cs-CZ" dirty="0" smtClean="0"/>
              <a:t>Chybějící </a:t>
            </a:r>
            <a:r>
              <a:rPr lang="cs-CZ" dirty="0"/>
              <a:t>pohostinství</a:t>
            </a:r>
          </a:p>
          <a:p>
            <a:r>
              <a:rPr lang="cs-CZ" dirty="0" smtClean="0"/>
              <a:t>Kanalizace </a:t>
            </a:r>
            <a:endParaRPr lang="cs-CZ" dirty="0"/>
          </a:p>
          <a:p>
            <a:r>
              <a:rPr lang="cs-CZ" dirty="0" smtClean="0"/>
              <a:t>Lepší </a:t>
            </a:r>
            <a:r>
              <a:rPr lang="cs-CZ" dirty="0"/>
              <a:t>mezilidské vztahy </a:t>
            </a:r>
          </a:p>
        </p:txBody>
      </p:sp>
    </p:spTree>
    <p:extLst>
      <p:ext uri="{BB962C8B-B14F-4D97-AF65-F5344CB8AC3E}">
        <p14:creationId xmlns:p14="http://schemas.microsoft.com/office/powerpoint/2010/main" val="136223967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317817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SWOT ANALÝZA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79081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endParaRPr lang="cs-CZ" b="1" dirty="0">
              <a:solidFill>
                <a:srgbClr val="92D050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7427676"/>
              </p:ext>
            </p:extLst>
          </p:nvPr>
        </p:nvGraphicFramePr>
        <p:xfrm>
          <a:off x="1162047" y="355599"/>
          <a:ext cx="10083802" cy="60515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1901"/>
                <a:gridCol w="5041901"/>
              </a:tblGrid>
              <a:tr h="65879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400" dirty="0">
                          <a:effectLst/>
                        </a:rPr>
                        <a:t>SOCIÁLNÍ PILÍŘ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82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 – SILNÉ STRÁNKY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W – SLABÉ STRÁNKY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8550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Převážně kladný mechanický přírůstek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Stálý počet obyvatel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Přítomnost sociálního zařízení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Prosperující základní škola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Narůst podílu vysokoškoláků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Bohatá spolková činnost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Absence zdravotnických zařízení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Nárůst podílu osob bez vzdělání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Záporný přirozený přírůstek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200" dirty="0">
                          <a:effectLst/>
                        </a:rPr>
                        <a:t>Nedostatečné možnosti pro realizaci volnočasových aktivit zejména pro starší děti a mládež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682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O – PŘÍLEŽITOSTI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T – HROZBY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87065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Aktivní společenský život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Poloha obce v blízkosti hranice s Polskem – možnosti přeshraniční spolupráce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Přítomnost železniční dopravy</a:t>
                      </a:r>
                      <a:endParaRPr lang="cs-CZ" sz="1100">
                        <a:effectLst/>
                      </a:endParaRPr>
                    </a:p>
                    <a:p>
                      <a:pPr marL="28384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Snižující se podíl obyvatel v produktivním věku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Stárnutí populace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Mezilidské vztahy v obci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858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endParaRPr lang="cs-CZ" b="1" dirty="0">
              <a:solidFill>
                <a:srgbClr val="92D05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0546668"/>
              </p:ext>
            </p:extLst>
          </p:nvPr>
        </p:nvGraphicFramePr>
        <p:xfrm>
          <a:off x="1968497" y="387349"/>
          <a:ext cx="8420102" cy="60833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10051"/>
                <a:gridCol w="4210051"/>
              </a:tblGrid>
              <a:tr h="69633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400" dirty="0">
                          <a:effectLst/>
                        </a:rPr>
                        <a:t>EKONOMICKÝ PILÍŘ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063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S – SILNÉ STRÁNKY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W – SLABÉ STRÁNKY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4284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Dlouhodobě klesající podíl nezaměstnaných osob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Nízký podíl ekonomicky aktivního obyvatelstva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Nadprůměrný podíl osob v exekuci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Nízký počet ekonomických subjektů se zjištěnou aktivitou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Vyšší podíl vyjíždějících ekonomicky aktivních obyvatel za prací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Absence významného zaměstnavatele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63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O – PŘÍLEŽITOSTI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T – HROZBY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33136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Zvýšení atraktivnosti obce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Přítomnost železniční dopravy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Zařízení stravovacích služeb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Konkurence ostatních obcí s lepšími výchozími podmínkami pro investory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59679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endParaRPr lang="cs-CZ" b="1" dirty="0">
              <a:solidFill>
                <a:srgbClr val="92D05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2989098"/>
              </p:ext>
            </p:extLst>
          </p:nvPr>
        </p:nvGraphicFramePr>
        <p:xfrm>
          <a:off x="2184399" y="368302"/>
          <a:ext cx="8051800" cy="60070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25900"/>
                <a:gridCol w="4025900"/>
              </a:tblGrid>
              <a:tr h="64451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400" dirty="0">
                          <a:effectLst/>
                        </a:rPr>
                        <a:t>ENVIRONMENTÁLNÍ PILÍŘ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38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S – SILNÉ STRÁNKY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W – SLABÉ STRÁNKY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0002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Dobrý stav podzemních vod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Nepřítomnost svahových nestabilit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Nižší koncentrace NO</a:t>
                      </a:r>
                      <a:r>
                        <a:rPr lang="cs-CZ" sz="1200" baseline="-250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200">
                          <a:effectLst/>
                        </a:rPr>
                        <a:t>Absence kanalizace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200">
                          <a:effectLst/>
                        </a:rPr>
                        <a:t>Nízká hodnota koeficientu ekologické stability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200">
                          <a:effectLst/>
                        </a:rPr>
                        <a:t>Vyšší koncentrace prachových částic PM10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538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O – PŘÍLEŽITOSTI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T – HROZBY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54934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Pozitivní vnímání životního prostředí obce jejími obyvateli</a:t>
                      </a:r>
                      <a:endParaRPr lang="cs-CZ" sz="110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Přítomnost železniční dopravy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Převaha maximálně zranitelného podloží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Klimatické změny – nedostatek vody v krajině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104467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endParaRPr lang="cs-CZ" b="1" dirty="0">
              <a:solidFill>
                <a:srgbClr val="92D05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9690886"/>
              </p:ext>
            </p:extLst>
          </p:nvPr>
        </p:nvGraphicFramePr>
        <p:xfrm>
          <a:off x="2070099" y="355600"/>
          <a:ext cx="8185150" cy="59753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92575"/>
                <a:gridCol w="4092575"/>
              </a:tblGrid>
              <a:tr h="65037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400">
                          <a:effectLst/>
                        </a:rPr>
                        <a:t>INSTITUCIONÁLNÍ PILÍŘ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97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S – SILNÉ STRÁNKY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W – SLABÉ STRÁNKY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5758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Aktivní přístup k partnerství s obcemi v tuzemsku (SMOJ, Mikroregion Žulovsko, MAS </a:t>
                      </a:r>
                      <a:r>
                        <a:rPr lang="cs-CZ" sz="1200" dirty="0" err="1">
                          <a:effectLst/>
                        </a:rPr>
                        <a:t>Vincenze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Priessnitze</a:t>
                      </a:r>
                      <a:r>
                        <a:rPr lang="cs-CZ" sz="1200" dirty="0">
                          <a:effectLst/>
                        </a:rPr>
                        <a:t>)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 smtClean="0">
                          <a:effectLst/>
                        </a:rPr>
                        <a:t>Zájem občanů o správu </a:t>
                      </a:r>
                      <a:r>
                        <a:rPr lang="cs-CZ" sz="1200" dirty="0">
                          <a:effectLst/>
                        </a:rPr>
                        <a:t>věcích veřejných</a:t>
                      </a:r>
                      <a:endParaRPr lang="cs-CZ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Stabilita rozpočtu obce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Kulturní a společenské akce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597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O – PŘÍLEŽITOSTI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51200" algn="l"/>
                        </a:tabLst>
                      </a:pPr>
                      <a:r>
                        <a:rPr lang="cs-CZ" sz="1200">
                          <a:effectLst/>
                        </a:rPr>
                        <a:t>T – HROZBY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84788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Využívání dotačních </a:t>
                      </a:r>
                      <a:r>
                        <a:rPr lang="cs-CZ" sz="1200" dirty="0" smtClean="0">
                          <a:effectLst/>
                        </a:rPr>
                        <a:t>příležitostí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3251200" algn="l"/>
                        </a:tabLst>
                        <a:defRPr/>
                      </a:pPr>
                      <a:r>
                        <a:rPr lang="cs-CZ" sz="1100" dirty="0" smtClean="0">
                          <a:effectLst/>
                        </a:rPr>
                        <a:t>Aktivní zapojení občanů při správě věcích veřejných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3251200" algn="l"/>
                        </a:tabLst>
                        <a:defRPr/>
                      </a:pPr>
                      <a:r>
                        <a:rPr lang="cs-CZ" sz="1100" dirty="0" smtClean="0">
                          <a:effectLst/>
                        </a:rPr>
                        <a:t>Větší zapojení dětí a mládeže </a:t>
                      </a:r>
                      <a:r>
                        <a:rPr lang="cs-CZ" sz="1050" dirty="0" smtClean="0">
                          <a:effectLst/>
                        </a:rPr>
                        <a:t>při správě věcích veřejných</a:t>
                      </a:r>
                      <a:endParaRPr lang="cs-CZ" sz="1000" dirty="0" smtClean="0">
                        <a:effectLst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>
                          <a:tab pos="3251200" algn="l"/>
                        </a:tabLst>
                        <a:defRPr/>
                      </a:pPr>
                      <a:endParaRPr lang="cs-CZ" sz="1050" dirty="0" smtClean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3251200" algn="l"/>
                        </a:tabLst>
                      </a:pPr>
                      <a:r>
                        <a:rPr lang="cs-CZ" sz="1200" dirty="0">
                          <a:effectLst/>
                        </a:rPr>
                        <a:t>Vyšší kriminalita obvodního oddělení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50190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900" y="873125"/>
            <a:ext cx="10515600" cy="2346325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rgbClr val="92D050"/>
                </a:solidFill>
              </a:rPr>
              <a:t>NÁVRHOVÁ ČÁST</a:t>
            </a:r>
            <a:br>
              <a:rPr lang="pl-PL" b="1" dirty="0" smtClean="0">
                <a:solidFill>
                  <a:srgbClr val="92D050"/>
                </a:solidFill>
              </a:rPr>
            </a:br>
            <a:r>
              <a:rPr lang="pl-PL" b="1" dirty="0">
                <a:solidFill>
                  <a:srgbClr val="92D050"/>
                </a:solidFill>
              </a:rPr>
              <a:t/>
            </a:r>
            <a:br>
              <a:rPr lang="pl-PL" b="1" dirty="0">
                <a:solidFill>
                  <a:srgbClr val="92D050"/>
                </a:solidFill>
              </a:rPr>
            </a:br>
            <a:r>
              <a:rPr lang="pl-PL" b="1" dirty="0" smtClean="0">
                <a:solidFill>
                  <a:srgbClr val="92D050"/>
                </a:solidFill>
              </a:rPr>
              <a:t>VIZE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3581399"/>
            <a:ext cx="10515600" cy="2595563"/>
          </a:xfrm>
        </p:spPr>
        <p:txBody>
          <a:bodyPr/>
          <a:lstStyle/>
          <a:p>
            <a:r>
              <a:rPr lang="cs-CZ" dirty="0" smtClean="0"/>
              <a:t>Jaká by měla být obec Kobylá nad Vidnavkou v roce 2035?</a:t>
            </a:r>
          </a:p>
          <a:p>
            <a:r>
              <a:rPr lang="cs-CZ" dirty="0" smtClean="0"/>
              <a:t>V čem by měl být hlavní rozdíl oproti tomu, jak obec a život v ní vnímáte nyní?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7779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CÍLE, OPATŘENÍ, AKTIVITY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Cíl 1 </a:t>
            </a:r>
            <a:r>
              <a:rPr lang="cs-CZ" dirty="0" smtClean="0"/>
              <a:t>	Technická </a:t>
            </a:r>
            <a:r>
              <a:rPr lang="cs-CZ" dirty="0"/>
              <a:t>a dopravní </a:t>
            </a:r>
            <a:r>
              <a:rPr lang="cs-CZ" dirty="0" smtClean="0"/>
              <a:t>infrastruktura</a:t>
            </a:r>
          </a:p>
          <a:p>
            <a:r>
              <a:rPr lang="cs-CZ" dirty="0" smtClean="0"/>
              <a:t>Cíl 2 	Školství a volnočasové aktivity</a:t>
            </a:r>
          </a:p>
          <a:p>
            <a:r>
              <a:rPr lang="cs-CZ" dirty="0" smtClean="0"/>
              <a:t>Cíl 3 	Životní prostředí</a:t>
            </a:r>
          </a:p>
          <a:p>
            <a:r>
              <a:rPr lang="cs-CZ" dirty="0" smtClean="0"/>
              <a:t>Cíl 4 	Sociální oblast a Podnikání </a:t>
            </a:r>
          </a:p>
          <a:p>
            <a:r>
              <a:rPr lang="cs-CZ" dirty="0" smtClean="0"/>
              <a:t>Cíl 5 	Správa obce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97671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Cíl 1 	</a:t>
            </a:r>
            <a:r>
              <a:rPr lang="pl-PL" b="1" dirty="0" smtClean="0">
                <a:solidFill>
                  <a:srgbClr val="92D050"/>
                </a:solidFill>
              </a:rPr>
              <a:t/>
            </a:r>
            <a:br>
              <a:rPr lang="pl-PL" b="1" dirty="0" smtClean="0">
                <a:solidFill>
                  <a:srgbClr val="92D050"/>
                </a:solidFill>
              </a:rPr>
            </a:br>
            <a:r>
              <a:rPr lang="pl-PL" b="1" dirty="0" smtClean="0">
                <a:solidFill>
                  <a:srgbClr val="92D050"/>
                </a:solidFill>
              </a:rPr>
              <a:t>Technická </a:t>
            </a:r>
            <a:r>
              <a:rPr lang="pl-PL" b="1" dirty="0">
                <a:solidFill>
                  <a:srgbClr val="92D050"/>
                </a:solidFill>
              </a:rPr>
              <a:t>a dopravní infrastruktura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Opatření 1.1 Dopravní </a:t>
            </a:r>
            <a:r>
              <a:rPr lang="cs-CZ" dirty="0" smtClean="0"/>
              <a:t>infrastruktura</a:t>
            </a:r>
          </a:p>
          <a:p>
            <a:pPr lvl="1"/>
            <a:r>
              <a:rPr lang="cs-CZ" dirty="0" smtClean="0"/>
              <a:t>Chodníky</a:t>
            </a:r>
          </a:p>
          <a:p>
            <a:pPr lvl="1"/>
            <a:r>
              <a:rPr lang="cs-CZ" dirty="0" smtClean="0"/>
              <a:t>Komunikace (MK v obci i extravilán)</a:t>
            </a:r>
          </a:p>
          <a:p>
            <a:pPr lvl="1"/>
            <a:r>
              <a:rPr lang="cs-CZ" dirty="0"/>
              <a:t>Opravy mostů a lávek</a:t>
            </a:r>
            <a:endParaRPr lang="cs-CZ" dirty="0" smtClean="0"/>
          </a:p>
          <a:p>
            <a:r>
              <a:rPr lang="cs-CZ" dirty="0"/>
              <a:t>Opatření 1.2 Technická </a:t>
            </a:r>
            <a:r>
              <a:rPr lang="cs-CZ" dirty="0" smtClean="0"/>
              <a:t>infrastruktura</a:t>
            </a:r>
          </a:p>
          <a:p>
            <a:pPr lvl="1"/>
            <a:r>
              <a:rPr lang="cs-CZ" dirty="0"/>
              <a:t>Řešení odpadních vod v </a:t>
            </a:r>
            <a:r>
              <a:rPr lang="cs-CZ" dirty="0" smtClean="0"/>
              <a:t>obci</a:t>
            </a:r>
          </a:p>
          <a:p>
            <a:pPr lvl="1"/>
            <a:r>
              <a:rPr lang="cs-CZ" dirty="0" smtClean="0"/>
              <a:t>Tvorba </a:t>
            </a:r>
            <a:r>
              <a:rPr lang="cs-CZ" dirty="0"/>
              <a:t>bytového fondu </a:t>
            </a:r>
            <a:r>
              <a:rPr lang="cs-CZ" dirty="0" smtClean="0"/>
              <a:t>obce</a:t>
            </a:r>
          </a:p>
          <a:p>
            <a:pPr lvl="1"/>
            <a:r>
              <a:rPr lang="cs-CZ" dirty="0" smtClean="0"/>
              <a:t>Podmínky </a:t>
            </a:r>
            <a:r>
              <a:rPr lang="cs-CZ" dirty="0"/>
              <a:t>pro individuální bytovou </a:t>
            </a:r>
            <a:r>
              <a:rPr lang="cs-CZ" dirty="0" smtClean="0"/>
              <a:t>výstavbu (infrastruktura)</a:t>
            </a:r>
            <a:endParaRPr lang="cs-CZ" dirty="0"/>
          </a:p>
          <a:p>
            <a:pPr lvl="1"/>
            <a:r>
              <a:rPr lang="cs-CZ" dirty="0" smtClean="0"/>
              <a:t>Rekonstrukce hasičské zbrojnice</a:t>
            </a:r>
          </a:p>
          <a:p>
            <a:pPr lvl="1"/>
            <a:r>
              <a:rPr lang="cs-CZ" dirty="0" smtClean="0"/>
              <a:t>Rekonstrukce OÚ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1791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5975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Cíl </a:t>
            </a:r>
            <a:r>
              <a:rPr lang="pl-PL" b="1" dirty="0" smtClean="0">
                <a:solidFill>
                  <a:srgbClr val="92D050"/>
                </a:solidFill>
              </a:rPr>
              <a:t>2</a:t>
            </a:r>
            <a:br>
              <a:rPr lang="pl-PL" b="1" dirty="0" smtClean="0">
                <a:solidFill>
                  <a:srgbClr val="92D050"/>
                </a:solidFill>
              </a:rPr>
            </a:br>
            <a:r>
              <a:rPr lang="pl-PL" b="1" dirty="0" smtClean="0">
                <a:solidFill>
                  <a:srgbClr val="92D050"/>
                </a:solidFill>
              </a:rPr>
              <a:t>Školství </a:t>
            </a:r>
            <a:r>
              <a:rPr lang="pl-PL" b="1" dirty="0">
                <a:solidFill>
                  <a:srgbClr val="92D050"/>
                </a:solidFill>
              </a:rPr>
              <a:t>a volnočasové </a:t>
            </a:r>
            <a:r>
              <a:rPr lang="pl-PL" b="1" dirty="0" smtClean="0">
                <a:solidFill>
                  <a:srgbClr val="92D050"/>
                </a:solidFill>
              </a:rPr>
              <a:t>aktivity</a:t>
            </a:r>
            <a:endParaRPr lang="pl-PL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Opatření 2.1 </a:t>
            </a:r>
            <a:r>
              <a:rPr lang="cs-CZ" dirty="0" smtClean="0"/>
              <a:t>Školství</a:t>
            </a:r>
          </a:p>
          <a:p>
            <a:pPr lvl="1"/>
            <a:r>
              <a:rPr lang="cs-CZ" dirty="0" smtClean="0"/>
              <a:t>Parkoviště u školy</a:t>
            </a:r>
            <a:endParaRPr lang="cs-CZ" dirty="0"/>
          </a:p>
          <a:p>
            <a:r>
              <a:rPr lang="cs-CZ" dirty="0"/>
              <a:t>Opatření 2.2 Volnočasové </a:t>
            </a:r>
            <a:r>
              <a:rPr lang="cs-CZ" dirty="0" smtClean="0"/>
              <a:t>aktivity</a:t>
            </a:r>
          </a:p>
          <a:p>
            <a:pPr lvl="1"/>
            <a:r>
              <a:rPr lang="cs-CZ" dirty="0"/>
              <a:t>Multifukční </a:t>
            </a:r>
            <a:r>
              <a:rPr lang="cs-CZ" dirty="0" smtClean="0"/>
              <a:t>hřiště</a:t>
            </a:r>
          </a:p>
          <a:p>
            <a:pPr lvl="1"/>
            <a:r>
              <a:rPr lang="cs-CZ" dirty="0" err="1" smtClean="0"/>
              <a:t>Discgolfpark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953452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Cíl </a:t>
            </a:r>
            <a:r>
              <a:rPr lang="pl-PL" b="1" dirty="0" smtClean="0">
                <a:solidFill>
                  <a:srgbClr val="92D050"/>
                </a:solidFill>
              </a:rPr>
              <a:t>3</a:t>
            </a:r>
            <a:br>
              <a:rPr lang="pl-PL" b="1" dirty="0" smtClean="0">
                <a:solidFill>
                  <a:srgbClr val="92D050"/>
                </a:solidFill>
              </a:rPr>
            </a:br>
            <a:r>
              <a:rPr lang="pl-PL" b="1" dirty="0" smtClean="0">
                <a:solidFill>
                  <a:srgbClr val="92D050"/>
                </a:solidFill>
              </a:rPr>
              <a:t>Životní prostředí</a:t>
            </a:r>
            <a:endParaRPr lang="pl-PL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Opatření 3.1 Environmentální </a:t>
            </a:r>
            <a:r>
              <a:rPr lang="cs-CZ" dirty="0" smtClean="0"/>
              <a:t>osvěta</a:t>
            </a:r>
          </a:p>
          <a:p>
            <a:pPr lvl="1"/>
            <a:r>
              <a:rPr lang="cs-CZ" dirty="0" smtClean="0"/>
              <a:t>Environmentální výchova na MŠ a ZŠ</a:t>
            </a:r>
          </a:p>
          <a:p>
            <a:pPr lvl="1"/>
            <a:r>
              <a:rPr lang="cs-CZ" dirty="0" smtClean="0"/>
              <a:t>Podpora k recyklaci</a:t>
            </a:r>
          </a:p>
          <a:p>
            <a:r>
              <a:rPr lang="cs-CZ" dirty="0"/>
              <a:t>Opatření 3.2 Revitalizace životního prostředí v </a:t>
            </a:r>
            <a:r>
              <a:rPr lang="cs-CZ" dirty="0" smtClean="0"/>
              <a:t>obci</a:t>
            </a:r>
          </a:p>
          <a:p>
            <a:pPr lvl="1"/>
            <a:r>
              <a:rPr lang="pl-PL" dirty="0"/>
              <a:t>Revitalizace parku u Domova </a:t>
            </a:r>
            <a:r>
              <a:rPr lang="pl-PL" dirty="0" smtClean="0"/>
              <a:t>důchodců</a:t>
            </a:r>
          </a:p>
          <a:p>
            <a:pPr lvl="1"/>
            <a:r>
              <a:rPr lang="cs-CZ" dirty="0" smtClean="0"/>
              <a:t>Úprava veřejných prostranství</a:t>
            </a:r>
          </a:p>
          <a:p>
            <a:pPr lvl="1"/>
            <a:r>
              <a:rPr lang="cs-CZ" dirty="0" smtClean="0"/>
              <a:t>Opatření pro zadržování vody </a:t>
            </a:r>
            <a:r>
              <a:rPr lang="cs-CZ" dirty="0"/>
              <a:t>v </a:t>
            </a:r>
            <a:r>
              <a:rPr lang="cs-CZ" dirty="0" smtClean="0"/>
              <a:t>krajině</a:t>
            </a:r>
          </a:p>
          <a:p>
            <a:pPr lvl="1"/>
            <a:r>
              <a:rPr lang="cs-CZ" dirty="0"/>
              <a:t>Výsadba zeleně v </a:t>
            </a:r>
            <a:r>
              <a:rPr lang="cs-CZ" dirty="0" smtClean="0"/>
              <a:t>obci</a:t>
            </a:r>
          </a:p>
          <a:p>
            <a:pPr lvl="1"/>
            <a:r>
              <a:rPr lang="cs-CZ" dirty="0"/>
              <a:t>Výsadba </a:t>
            </a:r>
            <a:r>
              <a:rPr lang="cs-CZ" dirty="0" smtClean="0"/>
              <a:t>alejí</a:t>
            </a:r>
          </a:p>
          <a:p>
            <a:pPr lvl="1"/>
            <a:r>
              <a:rPr lang="cs-CZ" dirty="0"/>
              <a:t>Obnova původních dřevin v intravilánu a extravilánu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540461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Cíl </a:t>
            </a:r>
            <a:r>
              <a:rPr lang="pl-PL" b="1" dirty="0" smtClean="0">
                <a:solidFill>
                  <a:srgbClr val="92D050"/>
                </a:solidFill>
              </a:rPr>
              <a:t>4</a:t>
            </a:r>
            <a:br>
              <a:rPr lang="pl-PL" b="1" dirty="0" smtClean="0">
                <a:solidFill>
                  <a:srgbClr val="92D050"/>
                </a:solidFill>
              </a:rPr>
            </a:br>
            <a:r>
              <a:rPr lang="pl-PL" b="1" dirty="0" smtClean="0">
                <a:solidFill>
                  <a:srgbClr val="92D050"/>
                </a:solidFill>
              </a:rPr>
              <a:t>Sociální </a:t>
            </a:r>
            <a:r>
              <a:rPr lang="pl-PL" b="1" dirty="0">
                <a:solidFill>
                  <a:srgbClr val="92D050"/>
                </a:solidFill>
              </a:rPr>
              <a:t>oblast a Podnikání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Opatření 4.1 Zajištění sociálních služeb v </a:t>
            </a:r>
            <a:r>
              <a:rPr lang="cs-CZ" dirty="0" smtClean="0"/>
              <a:t>obci</a:t>
            </a:r>
          </a:p>
          <a:p>
            <a:pPr lvl="1"/>
            <a:r>
              <a:rPr lang="cs-CZ" dirty="0" smtClean="0"/>
              <a:t>Dostupnost lékaře</a:t>
            </a:r>
          </a:p>
          <a:p>
            <a:pPr lvl="1"/>
            <a:r>
              <a:rPr lang="cs-CZ" dirty="0" smtClean="0"/>
              <a:t>Dovážka léků</a:t>
            </a:r>
          </a:p>
          <a:p>
            <a:r>
              <a:rPr lang="pl-PL" dirty="0"/>
              <a:t>Opatření 4.2 Podpora podnikání v </a:t>
            </a:r>
            <a:r>
              <a:rPr lang="pl-PL" dirty="0" smtClean="0"/>
              <a:t>obci</a:t>
            </a:r>
          </a:p>
          <a:p>
            <a:pPr lvl="1"/>
            <a:r>
              <a:rPr lang="cs-CZ" dirty="0"/>
              <a:t>Rozvoj cestovního ruchu (vč. </a:t>
            </a:r>
            <a:r>
              <a:rPr lang="cs-CZ" dirty="0" smtClean="0"/>
              <a:t>agroturistiky)</a:t>
            </a:r>
            <a:endParaRPr lang="cs-CZ" dirty="0"/>
          </a:p>
          <a:p>
            <a:pPr lvl="1"/>
            <a:r>
              <a:rPr lang="cs-CZ" dirty="0" smtClean="0"/>
              <a:t>Rozvoj zemědělství</a:t>
            </a:r>
          </a:p>
          <a:p>
            <a:pPr lvl="1"/>
            <a:r>
              <a:rPr lang="cs-CZ" dirty="0" smtClean="0"/>
              <a:t>Značení </a:t>
            </a:r>
            <a:r>
              <a:rPr lang="cs-CZ" dirty="0"/>
              <a:t>nových cyklotras s vazbou na Rychlebské stezky</a:t>
            </a:r>
          </a:p>
        </p:txBody>
      </p:sp>
    </p:spTree>
    <p:extLst>
      <p:ext uri="{BB962C8B-B14F-4D97-AF65-F5344CB8AC3E}">
        <p14:creationId xmlns:p14="http://schemas.microsoft.com/office/powerpoint/2010/main" val="412777487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9CD811-E8B3-48CB-9B83-44CA5970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079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92D050"/>
                </a:solidFill>
              </a:rPr>
              <a:t>Cíl </a:t>
            </a:r>
            <a:r>
              <a:rPr lang="pl-PL" b="1" dirty="0" smtClean="0">
                <a:solidFill>
                  <a:srgbClr val="92D050"/>
                </a:solidFill>
              </a:rPr>
              <a:t>5</a:t>
            </a:r>
            <a:br>
              <a:rPr lang="pl-PL" b="1" dirty="0" smtClean="0">
                <a:solidFill>
                  <a:srgbClr val="92D050"/>
                </a:solidFill>
              </a:rPr>
            </a:br>
            <a:r>
              <a:rPr lang="pl-PL" b="1" dirty="0" smtClean="0">
                <a:solidFill>
                  <a:srgbClr val="92D050"/>
                </a:solidFill>
              </a:rPr>
              <a:t>Správa </a:t>
            </a:r>
            <a:r>
              <a:rPr lang="pl-PL" b="1" dirty="0">
                <a:solidFill>
                  <a:srgbClr val="92D050"/>
                </a:solidFill>
              </a:rPr>
              <a:t>obce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41450"/>
            <a:ext cx="10515600" cy="4735513"/>
          </a:xfrm>
        </p:spPr>
        <p:txBody>
          <a:bodyPr/>
          <a:lstStyle/>
          <a:p>
            <a:r>
              <a:rPr lang="cs-CZ" dirty="0"/>
              <a:t>Opatření 5.1 Strategické řízení </a:t>
            </a:r>
            <a:r>
              <a:rPr lang="cs-CZ" dirty="0" smtClean="0"/>
              <a:t>obce</a:t>
            </a:r>
          </a:p>
          <a:p>
            <a:pPr lvl="1"/>
            <a:r>
              <a:rPr lang="cs-CZ" dirty="0" smtClean="0"/>
              <a:t>Aktivity pro zapojení obyvatel (veřejná projednání, MA 21)</a:t>
            </a:r>
          </a:p>
          <a:p>
            <a:pPr lvl="1"/>
            <a:r>
              <a:rPr lang="cs-CZ" dirty="0"/>
              <a:t>Podmínky pro individuální bytovou výstavbu (</a:t>
            </a:r>
            <a:r>
              <a:rPr lang="cs-CZ" dirty="0" smtClean="0"/>
              <a:t>ÚP)</a:t>
            </a:r>
          </a:p>
          <a:p>
            <a:r>
              <a:rPr lang="cs-CZ" dirty="0" smtClean="0"/>
              <a:t>Opatření </a:t>
            </a:r>
            <a:r>
              <a:rPr lang="cs-CZ" dirty="0"/>
              <a:t>5.2 </a:t>
            </a:r>
            <a:r>
              <a:rPr lang="cs-CZ" dirty="0" smtClean="0"/>
              <a:t>Vnitřní vztahy</a:t>
            </a:r>
          </a:p>
          <a:p>
            <a:pPr lvl="1"/>
            <a:r>
              <a:rPr lang="cs-CZ" dirty="0" smtClean="0"/>
              <a:t>Podpora spolkové činnosti – dokončení komunitního centra, vč. venkovních prostor </a:t>
            </a:r>
          </a:p>
          <a:p>
            <a:pPr lvl="1"/>
            <a:r>
              <a:rPr lang="cs-CZ" dirty="0" smtClean="0"/>
              <a:t>Podpora kulturních a společenských akcí </a:t>
            </a:r>
            <a:r>
              <a:rPr lang="cs-CZ" dirty="0"/>
              <a:t>– dokončení </a:t>
            </a:r>
            <a:r>
              <a:rPr lang="cs-CZ" dirty="0" smtClean="0"/>
              <a:t>rekonstrukce kulturního domu, zázemí pro hostinskou činnost</a:t>
            </a:r>
          </a:p>
          <a:p>
            <a:r>
              <a:rPr lang="cs-CZ" dirty="0"/>
              <a:t>Opatření </a:t>
            </a:r>
            <a:r>
              <a:rPr lang="cs-CZ" dirty="0" smtClean="0"/>
              <a:t>5.3 </a:t>
            </a:r>
            <a:r>
              <a:rPr lang="cs-CZ" dirty="0"/>
              <a:t>Vnější </a:t>
            </a:r>
            <a:r>
              <a:rPr lang="cs-CZ" dirty="0" smtClean="0"/>
              <a:t>vztahy</a:t>
            </a:r>
          </a:p>
          <a:p>
            <a:pPr lvl="1"/>
            <a:r>
              <a:rPr lang="cs-CZ" dirty="0" smtClean="0"/>
              <a:t>Mikroregion Žulovsko</a:t>
            </a:r>
          </a:p>
          <a:p>
            <a:pPr lvl="1"/>
            <a:r>
              <a:rPr lang="cs-CZ" dirty="0"/>
              <a:t>Využití Spolupráce Česko-Polsko</a:t>
            </a:r>
          </a:p>
        </p:txBody>
      </p:sp>
    </p:spTree>
    <p:extLst>
      <p:ext uri="{BB962C8B-B14F-4D97-AF65-F5344CB8AC3E}">
        <p14:creationId xmlns:p14="http://schemas.microsoft.com/office/powerpoint/2010/main" val="42816780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>
            <a:extLst>
              <a:ext uri="{FF2B5EF4-FFF2-40B4-BE49-F238E27FC236}">
                <a16:creationId xmlns="" xmlns:a16="http://schemas.microsoft.com/office/drawing/2014/main" id="{4C31EB96-7474-4716-84F8-32A16BBB37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9374" y="915731"/>
            <a:ext cx="10515600" cy="3522919"/>
          </a:xfrm>
        </p:spPr>
        <p:txBody>
          <a:bodyPr/>
          <a:lstStyle/>
          <a:p>
            <a:pPr hangingPunct="1"/>
            <a:r>
              <a:rPr altLang="cs-CZ" b="1" dirty="0">
                <a:latin typeface="Calibri Light" panose="020F0302020204030204" pitchFamily="34" charset="0"/>
              </a:rPr>
              <a:t>Děkuj</a:t>
            </a:r>
            <a:r>
              <a:rPr lang="cs-CZ" altLang="cs-CZ" b="1" dirty="0">
                <a:latin typeface="Calibri Light" panose="020F0302020204030204" pitchFamily="34" charset="0"/>
              </a:rPr>
              <a:t>eme</a:t>
            </a:r>
            <a:r>
              <a:rPr altLang="cs-CZ" b="1" dirty="0">
                <a:latin typeface="Calibri Light" panose="020F0302020204030204" pitchFamily="34" charset="0"/>
              </a:rPr>
              <a:t> za </a:t>
            </a:r>
            <a:r>
              <a:rPr altLang="cs-CZ" b="1" dirty="0" smtClean="0">
                <a:latin typeface="Calibri Light" panose="020F0302020204030204" pitchFamily="34" charset="0"/>
              </a:rPr>
              <a:t>pozornost</a:t>
            </a:r>
            <a:br>
              <a:rPr altLang="cs-CZ" b="1" dirty="0" smtClean="0">
                <a:latin typeface="Calibri Light" panose="020F0302020204030204" pitchFamily="34" charset="0"/>
              </a:rPr>
            </a:br>
            <a:r>
              <a:rPr altLang="cs-CZ" b="1" dirty="0" smtClean="0">
                <a:latin typeface="Calibri Light" panose="020F0302020204030204" pitchFamily="34" charset="0"/>
              </a:rPr>
              <a:t>				</a:t>
            </a:r>
            <a:r>
              <a:rPr lang="cs-CZ" sz="2400" b="1" dirty="0" smtClean="0"/>
              <a:t>Ing. Mgr. Martin Kučera, MBA, MPA</a:t>
            </a:r>
            <a:br>
              <a:rPr lang="cs-CZ" sz="2400" b="1" dirty="0" smtClean="0"/>
            </a:br>
            <a:r>
              <a:rPr lang="cs-CZ" sz="2400" b="1" dirty="0" smtClean="0"/>
              <a:t>				Ing. Kamil Janeček</a:t>
            </a:r>
            <a:br>
              <a:rPr lang="cs-CZ" sz="2400" b="1" dirty="0" smtClean="0"/>
            </a:br>
            <a:r>
              <a:rPr lang="cs-CZ" sz="2400" b="1" dirty="0" smtClean="0"/>
              <a:t>				Filip Felkl</a:t>
            </a:r>
            <a:endParaRPr lang="cs-CZ" altLang="cs-CZ" sz="2400" b="1" dirty="0">
              <a:latin typeface="Calibri Light" panose="020F0302020204030204" pitchFamily="34" charset="0"/>
            </a:endParaRPr>
          </a:p>
        </p:txBody>
      </p:sp>
      <p:pic>
        <p:nvPicPr>
          <p:cNvPr id="12291" name="Obrázek 4">
            <a:extLst>
              <a:ext uri="{FF2B5EF4-FFF2-40B4-BE49-F238E27FC236}">
                <a16:creationId xmlns="" xmlns:a16="http://schemas.microsoft.com/office/drawing/2014/main" id="{344D6345-116F-49A4-981D-21C864A6E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7850" y="4463845"/>
            <a:ext cx="5585876" cy="1775030"/>
          </a:xfrm>
          <a:noFill/>
        </p:spPr>
      </p:pic>
      <p:pic>
        <p:nvPicPr>
          <p:cNvPr id="4" name="Obrázek 3" descr="Obsah obrázku hodiny&#10;&#10;Popis byl vytvořen automaticky">
            <a:extLst>
              <a:ext uri="{FF2B5EF4-FFF2-40B4-BE49-F238E27FC236}">
                <a16:creationId xmlns="" xmlns:a16="http://schemas.microsoft.com/office/drawing/2014/main" id="{B18D4482-4BB7-411A-8481-15772F682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208" y="4578350"/>
            <a:ext cx="5634328" cy="157894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</TotalTime>
  <Words>1026</Words>
  <Application>Microsoft Office PowerPoint</Application>
  <PresentationFormat>Vlastní</PresentationFormat>
  <Paragraphs>252</Paragraphs>
  <Slides>43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4" baseType="lpstr">
      <vt:lpstr>Motiv Office</vt:lpstr>
      <vt:lpstr>STRATEGIE ROZVOJE OBCE KOBYLÁ NAD VIDNAVKOU PRO LÉTA 2020–2025   Projednání analytické části a SWOT analýzy s veřejností, 16. 7. 2020</vt:lpstr>
      <vt:lpstr>Co je Strategie rozvoje obce?</vt:lpstr>
      <vt:lpstr>PRO umožní obci:</vt:lpstr>
      <vt:lpstr>PROGRAM OBNOVY VENKOVA KOBYLÁ NAD VIDNAVKOU</vt:lpstr>
      <vt:lpstr>OBYVATELSTVO </vt:lpstr>
      <vt:lpstr>OBYVATELSTVO </vt:lpstr>
      <vt:lpstr>Vývoj podílu nezaměstnaných osob</vt:lpstr>
      <vt:lpstr>NEZAMĚSTNANOST  a  EXEKUCE </vt:lpstr>
      <vt:lpstr>DOPRAVA</vt:lpstr>
      <vt:lpstr>ŽIVOTNÍ PROSTŘEDÍ</vt:lpstr>
      <vt:lpstr>AKTIVITA OBČANŮ PŘI SPRÁVĚ VĚCÍ VĚŘEJNÝCH</vt:lpstr>
      <vt:lpstr>AKTIVITA OBČANŮ PŘI SPRÁVĚ VĚCÍ VĚŘEJNÝCH</vt:lpstr>
      <vt:lpstr>Skutečný rozpočet obce v letech 2015–2020 </vt:lpstr>
      <vt:lpstr>VYHODNOCENÍ DOTAZNÍKOVÉHO ŠETŘENÍ</vt:lpstr>
      <vt:lpstr>Dle trvalého bydliště a vztahu k obci</vt:lpstr>
      <vt:lpstr>Mezilidské vztahy mezi v obci</vt:lpstr>
      <vt:lpstr>Hlavní pozitiva obce</vt:lpstr>
      <vt:lpstr>Hlavní problémy obce</vt:lpstr>
      <vt:lpstr>Ochota k zapojení obyvatel do rozvoje obce</vt:lpstr>
      <vt:lpstr>Spokojenost obyvatel obce s technickou infrastrukturou obce </vt:lpstr>
      <vt:lpstr>Jakou rozvojovou aktivitu by obyvatelé obce uvítali? </vt:lpstr>
      <vt:lpstr>Čerpání informací o dění v obci </vt:lpstr>
      <vt:lpstr>Zájem obyvatel o komplexní pozemkové úpravy  </vt:lpstr>
      <vt:lpstr>Zájem o dodávání obecních informací prostřednictvím SMS či e-mailu  </vt:lpstr>
      <vt:lpstr>Zájem o zavedení nedělního klidu  (zákaz hluku – sekání, řezání atd.)  </vt:lpstr>
      <vt:lpstr>Zájem obyvatel obce o větší počet nádob na tříděný odpad v dostupné vzdálenosti</vt:lpstr>
      <vt:lpstr>Zájem obyvatel obce o bezplatný kompostér </vt:lpstr>
      <vt:lpstr>Zájem obyvatel o aktualizaci územního plánu </vt:lpstr>
      <vt:lpstr>Spokojenost se stavem v jednotlivých oblastech obce (hodnotící škála: 1 nejlepší – 5 nejhorší)</vt:lpstr>
      <vt:lpstr>Co nejvíce obyvatelům v obci chybí</vt:lpstr>
      <vt:lpstr>SWOT ANALÝZA</vt:lpstr>
      <vt:lpstr>Prezentace aplikace PowerPoint</vt:lpstr>
      <vt:lpstr>Prezentace aplikace PowerPoint</vt:lpstr>
      <vt:lpstr>Prezentace aplikace PowerPoint</vt:lpstr>
      <vt:lpstr>Prezentace aplikace PowerPoint</vt:lpstr>
      <vt:lpstr>NÁVRHOVÁ ČÁST  VIZE</vt:lpstr>
      <vt:lpstr>CÍLE, OPATŘENÍ, AKTIVITY</vt:lpstr>
      <vt:lpstr>Cíl 1   Technická a dopravní infrastruktura</vt:lpstr>
      <vt:lpstr>Cíl 2 Školství a volnočasové aktivity</vt:lpstr>
      <vt:lpstr>Cíl 3 Životní prostředí</vt:lpstr>
      <vt:lpstr>Cíl 4 Sociální oblast a Podnikání </vt:lpstr>
      <vt:lpstr>Cíl 5 Správa obce</vt:lpstr>
      <vt:lpstr>Děkujeme za pozornost     Ing. Mgr. Martin Kučera, MBA, MPA     Ing. Kamil Janeček     Filip Felkl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 strategického plánování pro rozvoj obce</dc:title>
  <dc:creator>Filip Kučera</dc:creator>
  <cp:lastModifiedBy>Kamil Janeček</cp:lastModifiedBy>
  <cp:revision>70</cp:revision>
  <dcterms:created xsi:type="dcterms:W3CDTF">2015-06-29T11:32:25Z</dcterms:created>
  <dcterms:modified xsi:type="dcterms:W3CDTF">2020-07-15T12:20:22Z</dcterms:modified>
</cp:coreProperties>
</file>