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1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2" r:id="rId8"/>
    <p:sldId id="264" r:id="rId9"/>
    <p:sldId id="267" r:id="rId10"/>
    <p:sldId id="265" r:id="rId11"/>
    <p:sldId id="273" r:id="rId12"/>
    <p:sldId id="268" r:id="rId13"/>
    <p:sldId id="275" r:id="rId14"/>
    <p:sldId id="279" r:id="rId15"/>
    <p:sldId id="285" r:id="rId16"/>
    <p:sldId id="284" r:id="rId17"/>
    <p:sldId id="276" r:id="rId18"/>
    <p:sldId id="278" r:id="rId19"/>
    <p:sldId id="281" r:id="rId20"/>
    <p:sldId id="283" r:id="rId2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5" roundtripDataSignature="AMtx7miBecxCx88XkRGvjwwDvcoV68fS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FA5383E-94AC-4791-8BD7-9BD648052E06}">
  <a:tblStyle styleId="{3FA5383E-94AC-4791-8BD7-9BD648052E06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649" autoAdjust="0"/>
  </p:normalViewPr>
  <p:slideViewPr>
    <p:cSldViewPr snapToGrid="0">
      <p:cViewPr varScale="1">
        <p:scale>
          <a:sx n="54" d="100"/>
          <a:sy n="54" d="100"/>
        </p:scale>
        <p:origin x="10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35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cs-CZ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3" name="Google Shape;19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3" name="Google Shape;203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cs-CZ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0" name="Google Shape;2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0" name="Google Shape;220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cs-CZ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5" name="Google Shape;23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2" name="Google Shape;262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3" name="Google Shape;263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cs-CZ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0" name="Google Shape;28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5" name="Google Shape;30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8" name="Google Shape;28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7" name="Google Shape;387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8" name="Google Shape;388;p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cs-CZ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3" name="Google Shape;31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4" name="Google Shape;314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cs-CZ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3" name="Google Shape;40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4" name="Google Shape;43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>
          <a:extLst>
            <a:ext uri="{FF2B5EF4-FFF2-40B4-BE49-F238E27FC236}">
              <a16:creationId xmlns:a16="http://schemas.microsoft.com/office/drawing/2014/main" id="{587D2E7F-0B83-DD6E-4AEC-3C27367C8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23:notes">
            <a:extLst>
              <a:ext uri="{FF2B5EF4-FFF2-40B4-BE49-F238E27FC236}">
                <a16:creationId xmlns:a16="http://schemas.microsoft.com/office/drawing/2014/main" id="{3F65939A-8BC5-DD32-A3EA-3A4CEABF5DB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4" name="Google Shape;434;p23:notes">
            <a:extLst>
              <a:ext uri="{FF2B5EF4-FFF2-40B4-BE49-F238E27FC236}">
                <a16:creationId xmlns:a16="http://schemas.microsoft.com/office/drawing/2014/main" id="{A8B38194-AD67-8545-ABF4-594B58FF10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63525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>
          <a:extLst>
            <a:ext uri="{FF2B5EF4-FFF2-40B4-BE49-F238E27FC236}">
              <a16:creationId xmlns:a16="http://schemas.microsoft.com/office/drawing/2014/main" id="{B484B002-B7DC-2322-97E7-9E87436A9B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23:notes">
            <a:extLst>
              <a:ext uri="{FF2B5EF4-FFF2-40B4-BE49-F238E27FC236}">
                <a16:creationId xmlns:a16="http://schemas.microsoft.com/office/drawing/2014/main" id="{23244F1C-75CC-FD47-3E0C-952BFD04263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4" name="Google Shape;434;p23:notes">
            <a:extLst>
              <a:ext uri="{FF2B5EF4-FFF2-40B4-BE49-F238E27FC236}">
                <a16:creationId xmlns:a16="http://schemas.microsoft.com/office/drawing/2014/main" id="{AEBDBD27-27D7-702C-487B-B14EA22B6FB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380766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0" name="Google Shape;410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11" name="Google Shape;411;p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cs-CZ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8" name="Google Shape;42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0" name="Google Shape;45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8" name="Google Shape;46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Úvodní snímek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 a obsah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áhlaví oddílu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va obsahy" type="twoObj">
  <p:cSld name="TWO_OBJECTS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3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ovnání" type="twoTxTwoObj">
  <p:cSld name="TWO_OBJECTS_WITH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3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3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3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enom nadpis" type="titleOnly">
  <p:cSld name="TITLE_ONL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sah s titulkem" type="objTx">
  <p:cSld name="OBJECT_WITH_CAPTIO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7" name="Google Shape;67;p3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8" name="Google Shape;68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rázek s titulkem" type="picTx">
  <p:cSld name="PICTURE_WITH_CAPTIO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4" name="Google Shape;74;p3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5" name="Google Shape;75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 a svislý text" type="vertTx">
  <p:cSld name="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vislý nadpis a text" type="vertTitleAndTx">
  <p:cSld name="VERTICAL_TITLE_AND_VERTICAL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4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4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ázdný" type="blank">
  <p:cSld name="BLANK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3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33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33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Úvodní snímek" type="title">
  <p:cSld name="TITLE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2"/>
          <p:cNvSpPr txBox="1"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42"/>
          <p:cNvSpPr txBox="1"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12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/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42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42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42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 a obsah" type="obj">
  <p:cSld name="OBJEC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3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43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109" name="Google Shape;109;p43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43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43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áhlaví části" type="secHead">
  <p:cSld name="SECTION_HEADER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4"/>
          <p:cNvSpPr txBox="1"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44"/>
          <p:cNvSpPr txBox="1"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115" name="Google Shape;115;p44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44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44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va obsahy" type="twoObj">
  <p:cSld name="TWO_OBJECTS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5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5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406400" algn="l">
              <a:lnSpc>
                <a:spcPct val="100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121" name="Google Shape;121;p45"/>
          <p:cNvSpPr txBox="1">
            <a:spLocks noGrp="1"/>
          </p:cNvSpPr>
          <p:nvPr>
            <p:ph type="body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406400" algn="l">
              <a:lnSpc>
                <a:spcPct val="100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122" name="Google Shape;122;p45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45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45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ovnání" type="twoTxTwoObj">
  <p:cSld name="TWO_OBJECTS_WITH_TEXT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6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46"/>
          <p:cNvSpPr txBox="1"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128" name="Google Shape;128;p46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381000" algn="l">
              <a:lnSpc>
                <a:spcPct val="10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129" name="Google Shape;129;p46"/>
          <p:cNvSpPr txBox="1">
            <a:spLocks noGrp="1"/>
          </p:cNvSpPr>
          <p:nvPr>
            <p:ph type="body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130" name="Google Shape;130;p46"/>
          <p:cNvSpPr txBox="1">
            <a:spLocks noGrp="1"/>
          </p:cNvSpPr>
          <p:nvPr>
            <p:ph type="body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381000" algn="l">
              <a:lnSpc>
                <a:spcPct val="10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131" name="Google Shape;131;p46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46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46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uze nadpis" type="titleOnly">
  <p:cSld name="TITLE_ONLY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7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47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47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47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sah s titulkem" type="objTx">
  <p:cSld name="OBJECT_WITH_CAPTION_TEXT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48"/>
          <p:cNvSpPr txBox="1"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48"/>
          <p:cNvSpPr txBox="1">
            <a:spLocks noGrp="1"/>
          </p:cNvSpPr>
          <p:nvPr>
            <p:ph type="body"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431800" algn="l">
              <a:lnSpc>
                <a:spcPct val="100000"/>
              </a:lnSpc>
              <a:spcBef>
                <a:spcPts val="128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>
            <a:endParaRPr/>
          </a:p>
        </p:txBody>
      </p:sp>
      <p:sp>
        <p:nvSpPr>
          <p:cNvPr id="142" name="Google Shape;142;p48"/>
          <p:cNvSpPr txBox="1">
            <a:spLocks noGrp="1"/>
          </p:cNvSpPr>
          <p:nvPr>
            <p:ph type="body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143" name="Google Shape;143;p48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48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48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rázek s titulkem" type="picTx">
  <p:cSld name="PICTURE_WITH_CAPTION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9"/>
          <p:cNvSpPr txBox="1"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49"/>
          <p:cNvSpPr>
            <a:spLocks noGrp="1"/>
          </p:cNvSpPr>
          <p:nvPr>
            <p:ph type="pic" idx="2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49" name="Google Shape;149;p49"/>
          <p:cNvSpPr txBox="1">
            <a:spLocks noGrp="1"/>
          </p:cNvSpPr>
          <p:nvPr>
            <p:ph type="body" idx="1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150" name="Google Shape;150;p49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49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49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 a svislý text" type="vertTx">
  <p:cSld name="VERTICAL_TEX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0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50"/>
          <p:cNvSpPr txBox="1">
            <a:spLocks noGrp="1"/>
          </p:cNvSpPr>
          <p:nvPr>
            <p:ph type="body" idx="1"/>
          </p:nvPr>
        </p:nvSpPr>
        <p:spPr>
          <a:xfrm rot="5400000">
            <a:off x="3833019" y="-1623218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156" name="Google Shape;156;p50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50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50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vislý nadpis a text" type="vertTitleAndTx">
  <p:cSld name="VERTICAL_TITLE_AND_VERTICAL_TEX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51"/>
          <p:cNvSpPr txBox="1">
            <a:spLocks noGrp="1"/>
          </p:cNvSpPr>
          <p:nvPr>
            <p:ph type="title"/>
          </p:nvPr>
        </p:nvSpPr>
        <p:spPr>
          <a:xfrm rot="5400000">
            <a:off x="7285038" y="1828802"/>
            <a:ext cx="5851525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p51"/>
          <p:cNvSpPr txBox="1">
            <a:spLocks noGrp="1"/>
          </p:cNvSpPr>
          <p:nvPr>
            <p:ph type="body" idx="1"/>
          </p:nvPr>
        </p:nvSpPr>
        <p:spPr>
          <a:xfrm rot="5400000">
            <a:off x="1697038" y="-812799"/>
            <a:ext cx="5851525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162" name="Google Shape;162;p51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51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51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, obsah a text" type="objAndTx">
  <p:cSld name="OBJECT_AND_TEXT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2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52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168" name="Google Shape;168;p52"/>
          <p:cNvSpPr txBox="1">
            <a:spLocks noGrp="1"/>
          </p:cNvSpPr>
          <p:nvPr>
            <p:ph type="body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169" name="Google Shape;169;p52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52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1" name="Google Shape;171;p52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, text a obsah" type="txAndObj">
  <p:cSld name="TEXT_AND_OBJECT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3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53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175" name="Google Shape;175;p53"/>
          <p:cNvSpPr txBox="1">
            <a:spLocks noGrp="1"/>
          </p:cNvSpPr>
          <p:nvPr>
            <p:ph type="body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176" name="Google Shape;176;p53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53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53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dpis, text a klipart" type="txAndClipArt">
  <p:cSld name="TEXT_AND_CLIPART"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54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54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182" name="Google Shape;182;p54"/>
          <p:cNvSpPr>
            <a:spLocks noGrp="1"/>
          </p:cNvSpPr>
          <p:nvPr>
            <p:ph type="clipArt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</p:sp>
      <p:sp>
        <p:nvSpPr>
          <p:cNvPr id="183" name="Google Shape;183;p54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54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54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>
  <p:cSld name="Title Only">
    <p:bg>
      <p:bgPr>
        <a:solidFill>
          <a:schemeClr val="lt1"/>
        </a:solidFill>
        <a:effectLst/>
      </p:bgPr>
    </p:bg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55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267" b="1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55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55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55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2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" name="Google Shape;92;p32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908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12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3" name="Google Shape;93;p32"/>
          <p:cNvSpPr txBox="1">
            <a:spLocks noGrp="1"/>
          </p:cNvSpPr>
          <p:nvPr>
            <p:ph type="dt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4" name="Google Shape;94;p32"/>
          <p:cNvSpPr txBox="1">
            <a:spLocks noGrp="1"/>
          </p:cNvSpPr>
          <p:nvPr>
            <p:ph type="ft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5" name="Google Shape;95;p32"/>
          <p:cNvSpPr txBox="1">
            <a:spLocks noGrp="1"/>
          </p:cNvSpPr>
          <p:nvPr>
            <p:ph type="sldNum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olecenstviobci.gov.cz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martin.pikous@mvcr.cz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"/>
          <p:cNvSpPr txBox="1">
            <a:spLocks noGrp="1"/>
          </p:cNvSpPr>
          <p:nvPr>
            <p:ph type="ctrTitle"/>
          </p:nvPr>
        </p:nvSpPr>
        <p:spPr>
          <a:xfrm>
            <a:off x="1524000" y="1521637"/>
            <a:ext cx="9144000" cy="1635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8000"/>
              <a:buFont typeface="Calibri"/>
              <a:buNone/>
            </a:pPr>
            <a:r>
              <a:rPr lang="cs-CZ" sz="8000" b="1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Společenství obcí </a:t>
            </a:r>
            <a:endParaRPr dirty="0"/>
          </a:p>
        </p:txBody>
      </p:sp>
      <p:sp>
        <p:nvSpPr>
          <p:cNvPr id="196" name="Google Shape;196;p1"/>
          <p:cNvSpPr/>
          <p:nvPr/>
        </p:nvSpPr>
        <p:spPr>
          <a:xfrm>
            <a:off x="0" y="4470398"/>
            <a:ext cx="12192000" cy="2387601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1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1"/>
          <p:cNvSpPr txBox="1"/>
          <p:nvPr/>
        </p:nvSpPr>
        <p:spPr>
          <a:xfrm>
            <a:off x="2781035" y="4864717"/>
            <a:ext cx="750299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Ing. Marek Jetmar, Ph.D.</a:t>
            </a:r>
            <a:br>
              <a:rPr lang="cs-CZ" sz="2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cs-CZ" sz="2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Odbor strategického rozvoje a koordinace veřejné správy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Ministerstvo vnitra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9" name="Google Shape;199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07526" y="0"/>
            <a:ext cx="4947821" cy="2185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98;p1">
            <a:extLst>
              <a:ext uri="{FF2B5EF4-FFF2-40B4-BE49-F238E27FC236}">
                <a16:creationId xmlns:a16="http://schemas.microsoft.com/office/drawing/2014/main" id="{C11E59BB-40A6-BB0D-A712-6D2185AC569F}"/>
              </a:ext>
            </a:extLst>
          </p:cNvPr>
          <p:cNvSpPr txBox="1"/>
          <p:nvPr/>
        </p:nvSpPr>
        <p:spPr>
          <a:xfrm>
            <a:off x="2471374" y="3196061"/>
            <a:ext cx="812231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3200" b="1" i="0" u="none" strike="noStrike" cap="none" dirty="0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Partnerství pro vzdělávání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, 19</a:t>
            </a:r>
            <a:r>
              <a:rPr lang="cs-CZ" sz="3200" b="1" i="0" u="none" strike="noStrike" cap="none" dirty="0">
                <a:solidFill>
                  <a:schemeClr val="accent1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.3. 2025</a:t>
            </a:r>
            <a:endParaRPr sz="3200" b="1" i="0" u="none" strike="noStrike" cap="none" dirty="0">
              <a:solidFill>
                <a:schemeClr val="accent1">
                  <a:lumMod val="50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"/>
          <p:cNvSpPr/>
          <p:nvPr/>
        </p:nvSpPr>
        <p:spPr>
          <a:xfrm>
            <a:off x="0" y="0"/>
            <a:ext cx="12192000" cy="139029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alibri"/>
              <a:buNone/>
            </a:pPr>
            <a:r>
              <a:rPr lang="cs-CZ" sz="48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Nová forma meziobecní spolupráce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2"/>
          <p:cNvSpPr txBox="1"/>
          <p:nvPr/>
        </p:nvSpPr>
        <p:spPr>
          <a:xfrm>
            <a:off x="885421" y="1800413"/>
            <a:ext cx="10421156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Nová forma meziobecní spolupráce </a:t>
            </a:r>
            <a:r>
              <a:rPr lang="cs-CZ" sz="2400" b="1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v mikroregionálním kontextu </a:t>
            </a:r>
            <a: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- dobrovolná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33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Kvalifikovaná forma dobrovolného svazku obcí</a:t>
            </a:r>
            <a:b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cs-CZ" sz="24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všechna práva a povinnosti DSO + nové kompetence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endParaRPr lang="cs-CZ" sz="2400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>
              <a:buClr>
                <a:srgbClr val="272D58"/>
              </a:buClr>
              <a:buSzPts val="2400"/>
              <a:buFont typeface="Arial"/>
              <a:buChar char="•"/>
            </a:pPr>
            <a:r>
              <a:rPr lang="cs-CZ" sz="2400" b="1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Zaměřena na koordinaci veřejných služeb a celkový rozvoj funkčního mikroregionu</a:t>
            </a:r>
            <a:endParaRPr sz="2400" b="1" dirty="0">
              <a:solidFill>
                <a:srgbClr val="272D58"/>
              </a:solidFill>
              <a:latin typeface="Calibri"/>
              <a:ea typeface="Calibri"/>
              <a:cs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Správní obvod ORP + územní exkluzivita</a:t>
            </a:r>
            <a:b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400" b="1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Samostatná i přenesená působnost – sdílený výkon VS</a:t>
            </a:r>
            <a:endParaRPr sz="24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"/>
          <p:cNvSpPr/>
          <p:nvPr/>
        </p:nvSpPr>
        <p:spPr>
          <a:xfrm>
            <a:off x="339138" y="2761483"/>
            <a:ext cx="11513713" cy="981845"/>
          </a:xfrm>
          <a:custGeom>
            <a:avLst/>
            <a:gdLst/>
            <a:ahLst/>
            <a:cxnLst/>
            <a:rect l="l" t="t" r="r" b="b"/>
            <a:pathLst>
              <a:path w="11513713" h="1087377" extrusionOk="0">
                <a:moveTo>
                  <a:pt x="0" y="181233"/>
                </a:moveTo>
                <a:cubicBezTo>
                  <a:pt x="0" y="81141"/>
                  <a:pt x="81141" y="0"/>
                  <a:pt x="181233" y="0"/>
                </a:cubicBezTo>
                <a:lnTo>
                  <a:pt x="11332480" y="0"/>
                </a:lnTo>
                <a:cubicBezTo>
                  <a:pt x="11432572" y="0"/>
                  <a:pt x="11513713" y="81141"/>
                  <a:pt x="11513713" y="181233"/>
                </a:cubicBezTo>
                <a:lnTo>
                  <a:pt x="11513713" y="906144"/>
                </a:lnTo>
                <a:cubicBezTo>
                  <a:pt x="11513713" y="1006236"/>
                  <a:pt x="11432572" y="1087377"/>
                  <a:pt x="11332480" y="1087377"/>
                </a:cubicBezTo>
                <a:lnTo>
                  <a:pt x="181233" y="1087377"/>
                </a:lnTo>
                <a:cubicBezTo>
                  <a:pt x="81141" y="1087377"/>
                  <a:pt x="0" y="1006236"/>
                  <a:pt x="0" y="906144"/>
                </a:cubicBezTo>
                <a:lnTo>
                  <a:pt x="0" y="181233"/>
                </a:lnTo>
                <a:close/>
              </a:path>
            </a:pathLst>
          </a:custGeom>
          <a:solidFill>
            <a:schemeClr val="accent4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90225" tIns="190225" rIns="190225" bIns="1902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</a:pPr>
            <a:r>
              <a:rPr lang="cs-CZ" sz="3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Reakce na zahraniční dobrou praxi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3"/>
          <p:cNvSpPr/>
          <p:nvPr/>
        </p:nvSpPr>
        <p:spPr>
          <a:xfrm>
            <a:off x="339137" y="3743328"/>
            <a:ext cx="11513713" cy="1032039"/>
          </a:xfrm>
          <a:custGeom>
            <a:avLst/>
            <a:gdLst/>
            <a:ahLst/>
            <a:cxnLst/>
            <a:rect l="l" t="t" r="r" b="b"/>
            <a:pathLst>
              <a:path w="11513713" h="1032039" extrusionOk="0">
                <a:moveTo>
                  <a:pt x="0" y="172010"/>
                </a:moveTo>
                <a:cubicBezTo>
                  <a:pt x="0" y="77012"/>
                  <a:pt x="77012" y="0"/>
                  <a:pt x="172010" y="0"/>
                </a:cubicBezTo>
                <a:lnTo>
                  <a:pt x="11341703" y="0"/>
                </a:lnTo>
                <a:cubicBezTo>
                  <a:pt x="11436701" y="0"/>
                  <a:pt x="11513713" y="77012"/>
                  <a:pt x="11513713" y="172010"/>
                </a:cubicBezTo>
                <a:lnTo>
                  <a:pt x="11513713" y="860029"/>
                </a:lnTo>
                <a:cubicBezTo>
                  <a:pt x="11513713" y="955027"/>
                  <a:pt x="11436701" y="1032039"/>
                  <a:pt x="11341703" y="1032039"/>
                </a:cubicBezTo>
                <a:lnTo>
                  <a:pt x="172010" y="1032039"/>
                </a:lnTo>
                <a:cubicBezTo>
                  <a:pt x="77012" y="1032039"/>
                  <a:pt x="0" y="955027"/>
                  <a:pt x="0" y="860029"/>
                </a:cubicBezTo>
                <a:lnTo>
                  <a:pt x="0" y="172010"/>
                </a:lnTo>
                <a:close/>
              </a:path>
            </a:pathLst>
          </a:custGeom>
          <a:solidFill>
            <a:schemeClr val="accen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7525" tIns="187525" rIns="187525" bIns="1875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</a:pPr>
            <a:r>
              <a:rPr lang="cs-CZ" sz="36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Doporučení OECD, RE, </a:t>
            </a:r>
            <a:r>
              <a:rPr lang="cs-CZ" sz="3600" b="0" i="0" u="none" strike="noStrike" cap="none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think</a:t>
            </a:r>
            <a:r>
              <a:rPr lang="cs-CZ" sz="36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tanky, NERV a dalších platforem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3"/>
          <p:cNvSpPr/>
          <p:nvPr/>
        </p:nvSpPr>
        <p:spPr>
          <a:xfrm>
            <a:off x="339139" y="1371185"/>
            <a:ext cx="11513713" cy="1418591"/>
          </a:xfrm>
          <a:custGeom>
            <a:avLst/>
            <a:gdLst/>
            <a:ahLst/>
            <a:cxnLst/>
            <a:rect l="l" t="t" r="r" b="b"/>
            <a:pathLst>
              <a:path w="11513713" h="1418591" extrusionOk="0">
                <a:moveTo>
                  <a:pt x="0" y="236437"/>
                </a:moveTo>
                <a:cubicBezTo>
                  <a:pt x="0" y="105856"/>
                  <a:pt x="105856" y="0"/>
                  <a:pt x="236437" y="0"/>
                </a:cubicBezTo>
                <a:lnTo>
                  <a:pt x="11277276" y="0"/>
                </a:lnTo>
                <a:cubicBezTo>
                  <a:pt x="11407857" y="0"/>
                  <a:pt x="11513713" y="105856"/>
                  <a:pt x="11513713" y="236437"/>
                </a:cubicBezTo>
                <a:lnTo>
                  <a:pt x="11513713" y="1182154"/>
                </a:lnTo>
                <a:cubicBezTo>
                  <a:pt x="11513713" y="1312735"/>
                  <a:pt x="11407857" y="1418591"/>
                  <a:pt x="11277276" y="1418591"/>
                </a:cubicBezTo>
                <a:lnTo>
                  <a:pt x="236437" y="1418591"/>
                </a:lnTo>
                <a:cubicBezTo>
                  <a:pt x="105856" y="1418591"/>
                  <a:pt x="0" y="1312735"/>
                  <a:pt x="0" y="1182154"/>
                </a:cubicBezTo>
                <a:lnTo>
                  <a:pt x="0" y="236437"/>
                </a:lnTo>
                <a:close/>
              </a:path>
            </a:pathLst>
          </a:custGeom>
          <a:solidFill>
            <a:srgbClr val="00B05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206400" tIns="206400" rIns="206400" bIns="2064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</a:pPr>
            <a:r>
              <a:rPr lang="cs-CZ" sz="3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Snaha překlenout silnou správní roztříštěnost a tím způsobenou ekonomickou a personální neefektivitou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3"/>
          <p:cNvSpPr/>
          <p:nvPr/>
        </p:nvSpPr>
        <p:spPr>
          <a:xfrm>
            <a:off x="339136" y="4777161"/>
            <a:ext cx="11513713" cy="1319197"/>
          </a:xfrm>
          <a:custGeom>
            <a:avLst/>
            <a:gdLst/>
            <a:ahLst/>
            <a:cxnLst/>
            <a:rect l="l" t="t" r="r" b="b"/>
            <a:pathLst>
              <a:path w="11513713" h="1319197" extrusionOk="0">
                <a:moveTo>
                  <a:pt x="0" y="219871"/>
                </a:moveTo>
                <a:cubicBezTo>
                  <a:pt x="0" y="98440"/>
                  <a:pt x="98440" y="0"/>
                  <a:pt x="219871" y="0"/>
                </a:cubicBezTo>
                <a:lnTo>
                  <a:pt x="11293842" y="0"/>
                </a:lnTo>
                <a:cubicBezTo>
                  <a:pt x="11415273" y="0"/>
                  <a:pt x="11513713" y="98440"/>
                  <a:pt x="11513713" y="219871"/>
                </a:cubicBezTo>
                <a:lnTo>
                  <a:pt x="11513713" y="1099326"/>
                </a:lnTo>
                <a:cubicBezTo>
                  <a:pt x="11513713" y="1220757"/>
                  <a:pt x="11415273" y="1319197"/>
                  <a:pt x="11293842" y="1319197"/>
                </a:cubicBezTo>
                <a:lnTo>
                  <a:pt x="219871" y="1319197"/>
                </a:lnTo>
                <a:cubicBezTo>
                  <a:pt x="98440" y="1319197"/>
                  <a:pt x="0" y="1220757"/>
                  <a:pt x="0" y="1099326"/>
                </a:cubicBezTo>
                <a:lnTo>
                  <a:pt x="0" y="219871"/>
                </a:lnTo>
                <a:close/>
              </a:path>
            </a:pathLst>
          </a:custGeom>
          <a:solidFill>
            <a:srgbClr val="C0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201550" tIns="201550" rIns="201550" bIns="2015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</a:pPr>
            <a:r>
              <a:rPr lang="cs-CZ" sz="3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Platforma pro budoucí nadobecní kompetence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3"/>
          <p:cNvSpPr/>
          <p:nvPr/>
        </p:nvSpPr>
        <p:spPr>
          <a:xfrm>
            <a:off x="0" y="0"/>
            <a:ext cx="12192000" cy="139029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cs-CZ" sz="4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Společenství obcí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"/>
          <p:cNvSpPr/>
          <p:nvPr/>
        </p:nvSpPr>
        <p:spPr>
          <a:xfrm>
            <a:off x="0" y="0"/>
            <a:ext cx="12192000" cy="139029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4"/>
          <p:cNvSpPr/>
          <p:nvPr/>
        </p:nvSpPr>
        <p:spPr>
          <a:xfrm>
            <a:off x="1150213" y="3573227"/>
            <a:ext cx="1758008" cy="501446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4"/>
          <p:cNvSpPr/>
          <p:nvPr/>
        </p:nvSpPr>
        <p:spPr>
          <a:xfrm>
            <a:off x="4022377" y="2963626"/>
            <a:ext cx="2766797" cy="1097280"/>
          </a:xfrm>
          <a:prstGeom prst="rect">
            <a:avLst/>
          </a:prstGeom>
          <a:solidFill>
            <a:schemeClr val="accent4"/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4"/>
          <p:cNvSpPr/>
          <p:nvPr/>
        </p:nvSpPr>
        <p:spPr>
          <a:xfrm>
            <a:off x="7903330" y="2334363"/>
            <a:ext cx="3138457" cy="1740310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4"/>
          <p:cNvSpPr txBox="1"/>
          <p:nvPr/>
        </p:nvSpPr>
        <p:spPr>
          <a:xfrm>
            <a:off x="0" y="371983"/>
            <a:ext cx="1219199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cs-CZ" sz="4000" b="1" i="0" u="none" strike="noStrike" cap="non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Další schůdek k rozvoji meziobecní spolupráce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4"/>
          <p:cNvSpPr txBox="1"/>
          <p:nvPr/>
        </p:nvSpPr>
        <p:spPr>
          <a:xfrm>
            <a:off x="1150213" y="1639594"/>
            <a:ext cx="1758008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 b="1" i="0" u="none" strike="noStrike" cap="none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Obec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4"/>
          <p:cNvSpPr txBox="1"/>
          <p:nvPr/>
        </p:nvSpPr>
        <p:spPr>
          <a:xfrm>
            <a:off x="4022377" y="1644206"/>
            <a:ext cx="2766797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 b="1" i="0" u="none" strike="noStrike" cap="none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DSO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4"/>
          <p:cNvSpPr txBox="1"/>
          <p:nvPr/>
        </p:nvSpPr>
        <p:spPr>
          <a:xfrm>
            <a:off x="7925386" y="1644207"/>
            <a:ext cx="3116401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cs-CZ" sz="2400" b="1" i="0" u="none" strike="noStrike" cap="none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Společenství obci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4"/>
          <p:cNvSpPr txBox="1"/>
          <p:nvPr/>
        </p:nvSpPr>
        <p:spPr>
          <a:xfrm>
            <a:off x="4294034" y="4260828"/>
            <a:ext cx="2176862" cy="19851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alibri"/>
              <a:buChar char="-"/>
            </a:pPr>
            <a:r>
              <a:rPr lang="cs-CZ" sz="1800" b="0" i="0" u="none" strike="noStrike" cap="none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Volné hranice.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alibri"/>
              <a:buChar char="-"/>
            </a:pPr>
            <a:r>
              <a:rPr lang="cs-CZ" sz="1800" b="0" i="0" u="none" strike="noStrike" cap="none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Jednoúčelová spolupráce.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alibri"/>
              <a:buChar char="-"/>
            </a:pPr>
            <a:r>
              <a:rPr lang="cs-CZ" sz="1800" b="0" i="0" u="none" strike="noStrike" cap="none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Stávající DSO se neruší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4"/>
          <p:cNvSpPr txBox="1"/>
          <p:nvPr/>
        </p:nvSpPr>
        <p:spPr>
          <a:xfrm>
            <a:off x="7752184" y="4164955"/>
            <a:ext cx="3854365" cy="2416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alibri"/>
              <a:buChar char="-"/>
            </a:pPr>
            <a:r>
              <a:rPr lang="cs-CZ" sz="1800" b="0" i="0" u="none" strike="noStrike" cap="none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Kvalifikovaná spolupráce.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alibri"/>
              <a:buChar char="-"/>
            </a:pPr>
            <a:r>
              <a:rPr lang="cs-CZ" sz="1800" b="0" i="0" u="none" strike="noStrike" cap="none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Územní pravidla.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alibri"/>
              <a:buChar char="-"/>
            </a:pPr>
            <a:r>
              <a:rPr lang="cs-CZ" sz="1800" b="0" i="0" u="none" strike="noStrike" cap="none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Spolupráce v oblasti veřejné správy.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alibri"/>
              <a:buChar char="-"/>
            </a:pPr>
            <a:r>
              <a:rPr lang="cs-CZ" sz="1800" b="0" i="0" u="none" strike="noStrike" cap="none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Platforma pro další kompetence na základě oborových zákonů.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alibri"/>
              <a:buChar char="-"/>
            </a:pPr>
            <a:r>
              <a:rPr lang="cs-CZ" sz="1800" b="0" i="0" u="none" strike="noStrike" cap="none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Sdílený úředník.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4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" name="Google Shape;237;p5"/>
          <p:cNvGraphicFramePr/>
          <p:nvPr/>
        </p:nvGraphicFramePr>
        <p:xfrm>
          <a:off x="673307" y="357073"/>
          <a:ext cx="11000800" cy="6301000"/>
        </p:xfrm>
        <a:graphic>
          <a:graphicData uri="http://schemas.openxmlformats.org/drawingml/2006/table">
            <a:tbl>
              <a:tblPr firstRow="1" bandRow="1">
                <a:noFill/>
                <a:tableStyleId>{3FA5383E-94AC-4791-8BD7-9BD648052E06}</a:tableStyleId>
              </a:tblPr>
              <a:tblGrid>
                <a:gridCol w="55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1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cs-CZ" sz="1800" u="none" strike="noStrike" cap="none">
                          <a:solidFill>
                            <a:schemeClr val="dk1"/>
                          </a:solidFill>
                        </a:rPr>
                        <a:t>DSO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cs-CZ" sz="1800" u="none" strike="noStrike" cap="none">
                          <a:solidFill>
                            <a:schemeClr val="dk1"/>
                          </a:solidFill>
                        </a:rPr>
                        <a:t>Společenství obcí 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05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cs-CZ" sz="18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Územní rozsah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Zpravidla lokální dopad, často sdružuje jen několik obcí, bez územních pravidel.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cs-CZ" sz="18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Územní rozsah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Mikroregionální záběr, území definované správním obvodem ORP, obec členem pouze jednoho SO.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05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cs-CZ" sz="18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Cíle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cs-CZ" sz="1600" u="none" strike="noStrike" cap="none"/>
                        <a:t>Zpravidla jednoúčelové svazky; některé víceúčelové.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EE5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cs-CZ" sz="1800" b="1" u="none" strike="noStrike" cap="none"/>
                        <a:t>Cíle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600" u="none" strike="noStrike" cap="none"/>
                        <a:t>Víceúčelový svazek zaměřený na koordinaci veřejných služeb a všestranný rozvoj území, role ve výkonu veřejné správy. 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C4E0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61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cs-CZ" sz="1800" b="1" u="none" strike="noStrike" cap="none">
                          <a:solidFill>
                            <a:schemeClr val="dk1"/>
                          </a:solidFill>
                        </a:rPr>
                        <a:t>Postavení</a:t>
                      </a:r>
                      <a:endParaRPr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Právní subjektivita (zaměstnanci, majetek aj.)</a:t>
                      </a:r>
                      <a:endParaRPr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Pouze samostatná působnost</a:t>
                      </a:r>
                      <a:endParaRPr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Poradenská činnost</a:t>
                      </a:r>
                      <a:endParaRPr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Fakultativní podpora ze strany krajů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cs-CZ" sz="1800" b="1" u="none" strike="noStrike" cap="none">
                          <a:solidFill>
                            <a:schemeClr val="dk1"/>
                          </a:solidFill>
                        </a:rPr>
                        <a:t>Postavení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Právní forma jako DSO, ale může navíc ze zákona plnit:</a:t>
                      </a:r>
                      <a:endParaRPr sz="1400" u="none" strike="noStrike" cap="none"/>
                    </a:p>
                    <a:p>
                      <a:pPr marL="539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Výkon správních činností pro členské obce</a:t>
                      </a:r>
                      <a:endParaRPr sz="1400" u="none" strike="noStrike" cap="none"/>
                    </a:p>
                    <a:p>
                      <a:pPr marL="539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Sdílený úředník</a:t>
                      </a:r>
                      <a:endParaRPr sz="1400" u="none" strike="noStrike" cap="none"/>
                    </a:p>
                    <a:p>
                      <a:pPr marL="539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Podpora přeneseného výkonu státní správy na obcích  </a:t>
                      </a:r>
                      <a:endParaRPr sz="1400" u="none" strike="noStrike" cap="none"/>
                    </a:p>
                    <a:p>
                      <a:pPr marL="996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aktuálně kompetence obcí I. typu; </a:t>
                      </a:r>
                      <a:endParaRPr sz="1400" u="none" strike="noStrike" cap="none"/>
                    </a:p>
                    <a:p>
                      <a:pPr marL="996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od 1. ledna 2025 pak vše s výjimkou kompetencí obcí III. typu</a:t>
                      </a:r>
                      <a:endParaRPr sz="1400" u="none" strike="noStrike" cap="none"/>
                    </a:p>
                    <a:p>
                      <a:pPr marL="539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Sdílení pracovníci (od 1. ledna 2025)</a:t>
                      </a:r>
                      <a:endParaRPr sz="1400" u="none" strike="noStrike" cap="none"/>
                    </a:p>
                    <a:p>
                      <a:pPr marL="539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Sdílení pedagogičtí pracovníci aj. (od 1. ledna 2025)</a:t>
                      </a:r>
                      <a:endParaRPr sz="1800" u="none" strike="noStrike" cap="none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68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cs-CZ" sz="1600" u="none" strike="noStrike" cap="none"/>
                        <a:t>Nepočítá se s dalším rozvojem.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EE599"/>
                    </a:solidFill>
                  </a:tcPr>
                </a:tc>
                <a:tc>
                  <a:txBody>
                    <a:bodyPr/>
                    <a:lstStyle/>
                    <a:p>
                      <a:pPr marL="25400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SzPts val="1800"/>
                        <a:buFont typeface="Calibri"/>
                        <a:buNone/>
                      </a:pPr>
                      <a:r>
                        <a:rPr lang="cs-CZ" sz="1800" b="1" u="none" strike="noStrike" cap="none">
                          <a:solidFill>
                            <a:srgbClr val="C00000"/>
                          </a:solidFill>
                        </a:rPr>
                        <a:t>V budoucnu</a:t>
                      </a:r>
                      <a:endParaRPr sz="1400" u="none" strike="noStrike" cap="none"/>
                    </a:p>
                    <a:p>
                      <a:pPr marL="539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Postavení orgánu veřejné moci            možnost výkonu PP vlastním jménem</a:t>
                      </a:r>
                      <a:endParaRPr sz="1400" u="none" strike="noStrike" cap="none"/>
                    </a:p>
                    <a:p>
                      <a:pPr marL="539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Společná obecní policie</a:t>
                      </a:r>
                      <a:endParaRPr sz="1400" u="none" strike="noStrike" cap="none"/>
                    </a:p>
                    <a:p>
                      <a:pPr marL="539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Systémová podpora ze strany státu </a:t>
                      </a:r>
                      <a:endParaRPr sz="1400" u="none" strike="noStrike" cap="none"/>
                    </a:p>
                    <a:p>
                      <a:pPr marL="539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Char char="-"/>
                      </a:pPr>
                      <a:r>
                        <a:rPr lang="cs-CZ" sz="1600" b="0" u="none" strike="noStrike" cap="none">
                          <a:solidFill>
                            <a:schemeClr val="dk1"/>
                          </a:solidFill>
                        </a:rPr>
                        <a:t>Kompetence určené zvláštními zákony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238" name="Google Shape;238;p5"/>
          <p:cNvCxnSpPr/>
          <p:nvPr/>
        </p:nvCxnSpPr>
        <p:spPr>
          <a:xfrm>
            <a:off x="9468679" y="5466188"/>
            <a:ext cx="331072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39" name="Google Shape;239;p5"/>
          <p:cNvSpPr txBox="1"/>
          <p:nvPr/>
        </p:nvSpPr>
        <p:spPr>
          <a:xfrm>
            <a:off x="5069633" y="172407"/>
            <a:ext cx="2052734" cy="36933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1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Dobrovolnost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7"/>
          <p:cNvSpPr/>
          <p:nvPr/>
        </p:nvSpPr>
        <p:spPr>
          <a:xfrm>
            <a:off x="0" y="0"/>
            <a:ext cx="12192000" cy="139029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alibri"/>
              <a:buNone/>
            </a:pPr>
            <a:r>
              <a:rPr lang="cs-CZ" sz="48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Účel společenství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7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7"/>
          <p:cNvSpPr txBox="1"/>
          <p:nvPr/>
        </p:nvSpPr>
        <p:spPr>
          <a:xfrm>
            <a:off x="885422" y="1390298"/>
            <a:ext cx="10421156" cy="56938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Právní forma dobrovolného svazku obcí </a:t>
            </a:r>
            <a:r>
              <a:rPr lang="cs-CZ" sz="24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– tedy všechny práva a povinnosti jako stávající DSO, možnost čerpat dotace pro DSO.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Těžiště činnosti by mělo být v samostatné působnosti</a:t>
            </a:r>
            <a:r>
              <a:rPr lang="cs-CZ" sz="24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r>
              <a:rPr lang="cs-CZ" sz="24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Zajišťování </a:t>
            </a:r>
            <a: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koordinace veřejných služeb </a:t>
            </a:r>
            <a:r>
              <a:rPr lang="cs-CZ" sz="24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na území členských obcí a </a:t>
            </a:r>
            <a: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strategického rozvoje </a:t>
            </a:r>
            <a:r>
              <a:rPr lang="cs-CZ" sz="24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tohoto území.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33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Zpracovává strategii rozvoje společenství obcí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endParaRPr lang="cs-CZ" sz="2400" b="1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r>
              <a:rPr lang="cs-CZ" sz="2400" b="1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Výkon veřejné správy: 1)jménem obcí, 2) jménem společenství obcí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33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Font typeface="Arial"/>
              <a:buChar char="•"/>
            </a:pPr>
            <a:r>
              <a:rPr lang="cs-CZ" sz="24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Mohou vytvářet (zakládat, zřizovat) další </a:t>
            </a:r>
            <a:r>
              <a:rPr lang="cs-CZ" sz="24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právnické osoby </a:t>
            </a:r>
            <a:r>
              <a:rPr lang="cs-CZ" sz="24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(organizační složky, příspěvkové organizace, s.r.o., akciové společnosti, školské právnické osoby.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1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8" name="Google Shape;268;p7" descr="Kousky puzzle se souvislou výplní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24374" y="3753377"/>
            <a:ext cx="1980000" cy="198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9"/>
          <p:cNvSpPr txBox="1">
            <a:spLocks noGrp="1"/>
          </p:cNvSpPr>
          <p:nvPr>
            <p:ph type="body" idx="1"/>
          </p:nvPr>
        </p:nvSpPr>
        <p:spPr>
          <a:xfrm>
            <a:off x="838200" y="1302949"/>
            <a:ext cx="10515600" cy="5078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ct val="100000"/>
              <a:buNone/>
            </a:pPr>
            <a:r>
              <a:rPr lang="cs-CZ" sz="2000" b="1">
                <a:solidFill>
                  <a:srgbClr val="272D58"/>
                </a:solidFill>
              </a:rPr>
              <a:t>1. </a:t>
            </a:r>
            <a:r>
              <a:rPr lang="cs-CZ" sz="2000">
                <a:solidFill>
                  <a:srgbClr val="272D58"/>
                </a:solidFill>
              </a:rPr>
              <a:t>Postavení společenství obcí může nabýt svazek obcí, jehož členy </a:t>
            </a:r>
            <a:endParaRPr/>
          </a:p>
          <a:p>
            <a:pPr marL="800100" lvl="1" indent="-3429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72D58"/>
              </a:buClr>
              <a:buSzPct val="100000"/>
              <a:buFont typeface="Calibri"/>
              <a:buAutoNum type="alphaLcParenR"/>
            </a:pPr>
            <a:r>
              <a:rPr lang="cs-CZ" sz="2000">
                <a:solidFill>
                  <a:srgbClr val="272D58"/>
                </a:solidFill>
              </a:rPr>
              <a:t>je </a:t>
            </a:r>
            <a:r>
              <a:rPr lang="cs-CZ" sz="2000" b="1">
                <a:solidFill>
                  <a:srgbClr val="272D58"/>
                </a:solidFill>
              </a:rPr>
              <a:t>alespoň 15 obcí</a:t>
            </a:r>
            <a:r>
              <a:rPr lang="cs-CZ" sz="2000">
                <a:solidFill>
                  <a:srgbClr val="272D58"/>
                </a:solidFill>
              </a:rPr>
              <a:t>, nebo </a:t>
            </a:r>
            <a:endParaRPr/>
          </a:p>
          <a:p>
            <a:pPr marL="800100" lvl="1" indent="-3429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72D58"/>
              </a:buClr>
              <a:buSzPct val="100000"/>
              <a:buFont typeface="Calibri"/>
              <a:buAutoNum type="alphaLcParenR"/>
            </a:pPr>
            <a:r>
              <a:rPr lang="cs-CZ" sz="2000">
                <a:solidFill>
                  <a:srgbClr val="272D58"/>
                </a:solidFill>
              </a:rPr>
              <a:t>jsou alespoň </a:t>
            </a:r>
            <a:r>
              <a:rPr lang="cs-CZ" sz="2000" b="1">
                <a:solidFill>
                  <a:srgbClr val="272D58"/>
                </a:solidFill>
              </a:rPr>
              <a:t>tři pětiny všech obcí ze správního obvodu</a:t>
            </a:r>
            <a:r>
              <a:rPr lang="cs-CZ" sz="2000">
                <a:solidFill>
                  <a:srgbClr val="272D58"/>
                </a:solidFill>
              </a:rPr>
              <a:t> obce s rozšířenou působností, jestliže do tohoto správního obvodu náleží méně než 25 obcí.</a:t>
            </a:r>
            <a:endParaRPr/>
          </a:p>
          <a:p>
            <a:pPr marL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2000" b="1">
              <a:solidFill>
                <a:srgbClr val="272D58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72D58"/>
              </a:buClr>
              <a:buSzPct val="100000"/>
              <a:buNone/>
            </a:pPr>
            <a:r>
              <a:rPr lang="cs-CZ" sz="2000" b="1">
                <a:solidFill>
                  <a:srgbClr val="272D58"/>
                </a:solidFill>
              </a:rPr>
              <a:t>2. </a:t>
            </a:r>
            <a:r>
              <a:rPr lang="cs-CZ" sz="2000">
                <a:solidFill>
                  <a:srgbClr val="272D58"/>
                </a:solidFill>
              </a:rPr>
              <a:t>Členy společenství obcí mohou být pouze </a:t>
            </a:r>
            <a:r>
              <a:rPr lang="cs-CZ" sz="2000" b="1">
                <a:solidFill>
                  <a:srgbClr val="272D58"/>
                </a:solidFill>
              </a:rPr>
              <a:t>obce nacházející se ve stejném správním obvodu</a:t>
            </a:r>
            <a:r>
              <a:rPr lang="cs-CZ" sz="2000">
                <a:solidFill>
                  <a:srgbClr val="272D58"/>
                </a:solidFill>
              </a:rPr>
              <a:t> obce s rozšířenou působností.</a:t>
            </a:r>
            <a:endParaRPr/>
          </a:p>
          <a:p>
            <a:pPr marL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2000" b="1">
              <a:solidFill>
                <a:srgbClr val="272D58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72D58"/>
              </a:buClr>
              <a:buSzPct val="100000"/>
              <a:buNone/>
            </a:pPr>
            <a:r>
              <a:rPr lang="cs-CZ" sz="2000" b="1">
                <a:solidFill>
                  <a:srgbClr val="272D58"/>
                </a:solidFill>
              </a:rPr>
              <a:t>3. </a:t>
            </a:r>
            <a:r>
              <a:rPr lang="cs-CZ" sz="2000">
                <a:solidFill>
                  <a:srgbClr val="272D58"/>
                </a:solidFill>
              </a:rPr>
              <a:t>Obec může být </a:t>
            </a:r>
            <a:r>
              <a:rPr lang="cs-CZ" sz="2000" b="1">
                <a:solidFill>
                  <a:srgbClr val="272D58"/>
                </a:solidFill>
              </a:rPr>
              <a:t>členem pouze jednoho </a:t>
            </a:r>
            <a:r>
              <a:rPr lang="cs-CZ" sz="2000">
                <a:solidFill>
                  <a:srgbClr val="272D58"/>
                </a:solidFill>
              </a:rPr>
              <a:t>společenství obcí.</a:t>
            </a:r>
            <a:endParaRPr/>
          </a:p>
          <a:p>
            <a:pPr marL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2000">
              <a:solidFill>
                <a:srgbClr val="272D58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72D58"/>
              </a:buClr>
              <a:buSzPct val="100000"/>
              <a:buNone/>
            </a:pPr>
            <a:r>
              <a:rPr lang="cs-CZ" sz="2000" b="1">
                <a:solidFill>
                  <a:srgbClr val="272D58"/>
                </a:solidFill>
              </a:rPr>
              <a:t>4. Ve správním obvodu obce s rozšířenou působností, v němž se nachází </a:t>
            </a:r>
            <a:endParaRPr/>
          </a:p>
          <a:p>
            <a:pPr marL="800100" lvl="1" indent="-3429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72D58"/>
              </a:buClr>
              <a:buSzPct val="100000"/>
              <a:buFont typeface="Calibri"/>
              <a:buAutoNum type="alphaLcParenR"/>
            </a:pPr>
            <a:r>
              <a:rPr lang="cs-CZ" sz="2000">
                <a:solidFill>
                  <a:srgbClr val="272D58"/>
                </a:solidFill>
              </a:rPr>
              <a:t>nejvýše 40 obcí, může vzniknout jedno 1 společenství obcí,</a:t>
            </a:r>
            <a:endParaRPr sz="2000">
              <a:solidFill>
                <a:srgbClr val="272D58"/>
              </a:solidFill>
            </a:endParaRPr>
          </a:p>
          <a:p>
            <a:pPr marL="800100" lvl="1" indent="-3429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72D58"/>
              </a:buClr>
              <a:buSzPct val="100000"/>
              <a:buFont typeface="Calibri"/>
              <a:buAutoNum type="alphaLcParenR"/>
            </a:pPr>
            <a:r>
              <a:rPr lang="cs-CZ" sz="2000">
                <a:solidFill>
                  <a:srgbClr val="272D58"/>
                </a:solidFill>
              </a:rPr>
              <a:t>41 až 60 obcí, mohou vzniknout nejvýše 2 společenství obcí, </a:t>
            </a:r>
            <a:endParaRPr sz="2000">
              <a:solidFill>
                <a:srgbClr val="272D58"/>
              </a:solidFill>
            </a:endParaRPr>
          </a:p>
          <a:p>
            <a:pPr marL="800100" lvl="1" indent="-3429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72D58"/>
              </a:buClr>
              <a:buSzPct val="100000"/>
              <a:buFont typeface="Calibri"/>
              <a:buAutoNum type="alphaLcParenR"/>
            </a:pPr>
            <a:r>
              <a:rPr lang="cs-CZ" sz="2000">
                <a:solidFill>
                  <a:srgbClr val="272D58"/>
                </a:solidFill>
              </a:rPr>
              <a:t>61 až 80 obcí, mohou vzniknout nejvýše 3 společenství obcí a</a:t>
            </a:r>
            <a:endParaRPr sz="2000">
              <a:solidFill>
                <a:srgbClr val="272D58"/>
              </a:solidFill>
            </a:endParaRPr>
          </a:p>
          <a:p>
            <a:pPr marL="800100" lvl="1" indent="-34290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72D58"/>
              </a:buClr>
              <a:buSzPct val="100000"/>
              <a:buFont typeface="Calibri"/>
              <a:buAutoNum type="alphaLcParenR"/>
            </a:pPr>
            <a:r>
              <a:rPr lang="cs-CZ" sz="2000">
                <a:solidFill>
                  <a:srgbClr val="272D58"/>
                </a:solidFill>
              </a:rPr>
              <a:t>více než 80 obcí, mohou vzniknout nejvýše 4 společenství obcí.</a:t>
            </a:r>
            <a:endParaRPr sz="2000">
              <a:solidFill>
                <a:srgbClr val="272D58"/>
              </a:solidFill>
            </a:endParaRPr>
          </a:p>
          <a:p>
            <a:pPr marL="228600" lvl="0" indent="-111125" algn="just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2000" b="1">
              <a:solidFill>
                <a:srgbClr val="272D58"/>
              </a:solidFill>
            </a:endParaRPr>
          </a:p>
          <a:p>
            <a:pPr marL="457200" lvl="1" indent="0" algn="just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2000">
              <a:solidFill>
                <a:srgbClr val="272D58"/>
              </a:solidFill>
            </a:endParaRPr>
          </a:p>
        </p:txBody>
      </p:sp>
      <p:sp>
        <p:nvSpPr>
          <p:cNvPr id="283" name="Google Shape;283;p9"/>
          <p:cNvSpPr/>
          <p:nvPr/>
        </p:nvSpPr>
        <p:spPr>
          <a:xfrm>
            <a:off x="0" y="0"/>
            <a:ext cx="12192000" cy="109846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4400"/>
              <a:buFont typeface="Calibri"/>
              <a:buNone/>
            </a:pPr>
            <a:r>
              <a:rPr lang="cs-CZ" sz="4400" b="1" i="0" u="none" strike="noStrike" cap="none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rPr>
              <a:t>Územní pravidla pro Společenství</a:t>
            </a:r>
            <a:endParaRPr sz="4000" b="1" i="0" u="none" strike="noStrike" cap="none">
              <a:solidFill>
                <a:srgbClr val="F2F2F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9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5" name="Google Shape;285;p9" descr="Deska s klipem, odškrtnuté se souvislou výplní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11356" y="4565051"/>
            <a:ext cx="1980000" cy="198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2"/>
          <p:cNvSpPr/>
          <p:nvPr/>
        </p:nvSpPr>
        <p:spPr>
          <a:xfrm>
            <a:off x="0" y="0"/>
            <a:ext cx="12192000" cy="109846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cs-CZ" sz="4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Jak ke vzniku přistoupit?</a:t>
            </a:r>
            <a:endParaRPr sz="44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12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12"/>
          <p:cNvSpPr txBox="1">
            <a:spLocks noGrp="1"/>
          </p:cNvSpPr>
          <p:nvPr>
            <p:ph type="body" idx="1"/>
          </p:nvPr>
        </p:nvSpPr>
        <p:spPr>
          <a:xfrm>
            <a:off x="683581" y="1332484"/>
            <a:ext cx="10500767" cy="5030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20000"/>
          </a:bodyPr>
          <a:lstStyle/>
          <a:p>
            <a:pPr marL="2286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Char char="•"/>
            </a:pPr>
            <a:r>
              <a:rPr lang="cs-CZ" sz="2000" b="1" dirty="0">
                <a:solidFill>
                  <a:srgbClr val="002060"/>
                </a:solidFill>
              </a:rPr>
              <a:t>Transformací stávajícího dobrovolného svazku obcí </a:t>
            </a:r>
            <a:r>
              <a:rPr lang="cs-CZ" sz="2000" i="1" dirty="0">
                <a:solidFill>
                  <a:srgbClr val="002060"/>
                </a:solidFill>
              </a:rPr>
              <a:t>– převažující způsob vzniku</a:t>
            </a:r>
            <a:endParaRPr i="1" dirty="0"/>
          </a:p>
          <a:p>
            <a:pPr marL="685800" lvl="1" indent="-228600">
              <a:lnSpc>
                <a:spcPct val="115000"/>
              </a:lnSpc>
              <a:spcBef>
                <a:spcPts val="1000"/>
              </a:spcBef>
              <a:buSzPts val="2000"/>
            </a:pPr>
            <a:r>
              <a:rPr lang="cs-CZ" sz="2000" dirty="0"/>
              <a:t>naplnění zákonných podmínek  (územní sladění, úprava členské základny, úprava orgánů), změna stanov</a:t>
            </a:r>
          </a:p>
          <a:p>
            <a:pPr marL="457200" lvl="1" indent="0">
              <a:lnSpc>
                <a:spcPct val="115000"/>
              </a:lnSpc>
              <a:spcBef>
                <a:spcPts val="1000"/>
              </a:spcBef>
              <a:buSzPts val="2000"/>
              <a:buNone/>
            </a:pPr>
            <a:r>
              <a:rPr lang="cs-CZ" sz="2000" dirty="0">
                <a:solidFill>
                  <a:srgbClr val="002060"/>
                </a:solidFill>
              </a:rPr>
              <a:t>Ministerstvo vnitra může měnit hranice ORP, pokud k tomu existují objektivní důvody (preference vyjížďky) a je to poptáváno ze strany obcí.   </a:t>
            </a:r>
            <a:endParaRPr dirty="0"/>
          </a:p>
          <a:p>
            <a:pPr marL="457200" lvl="1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 dirty="0"/>
          </a:p>
          <a:p>
            <a:pPr marL="228600" lvl="0" indent="-2286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2000"/>
              <a:buChar char="•"/>
            </a:pPr>
            <a:r>
              <a:rPr lang="cs-CZ" sz="2000" b="1" dirty="0">
                <a:solidFill>
                  <a:srgbClr val="002060"/>
                </a:solidFill>
              </a:rPr>
              <a:t> Vznikem společenství obcím coby nové entity </a:t>
            </a:r>
          </a:p>
          <a:p>
            <a:pPr marL="685800" lvl="1" indent="-228600">
              <a:lnSpc>
                <a:spcPct val="135000"/>
              </a:lnSpc>
              <a:spcBef>
                <a:spcPts val="1000"/>
              </a:spcBef>
              <a:buSzPts val="2000"/>
            </a:pPr>
            <a:r>
              <a:rPr lang="cs-CZ" sz="2000" dirty="0"/>
              <a:t>formálně – překlopením stávající jiné formy spolupráce</a:t>
            </a:r>
          </a:p>
          <a:p>
            <a:pPr marL="685800" lvl="1" indent="-228600">
              <a:lnSpc>
                <a:spcPct val="135000"/>
              </a:lnSpc>
              <a:spcBef>
                <a:spcPts val="1000"/>
              </a:spcBef>
              <a:buSzPts val="2000"/>
            </a:pPr>
            <a:r>
              <a:rPr lang="cs-CZ" sz="2000" dirty="0"/>
              <a:t>reálně na „zelené louce“ – bez dřívější návaznosti</a:t>
            </a:r>
          </a:p>
          <a:p>
            <a:pPr marL="457200" lvl="1" indent="0">
              <a:lnSpc>
                <a:spcPct val="135000"/>
              </a:lnSpc>
              <a:spcBef>
                <a:spcPts val="1000"/>
              </a:spcBef>
              <a:buSzPts val="2000"/>
              <a:buNone/>
            </a:pPr>
            <a:r>
              <a:rPr lang="cs-CZ" sz="2000" dirty="0"/>
              <a:t>Smlouva o vytvoření společenství obcí spolu se stanovami.</a:t>
            </a:r>
            <a:endParaRPr sz="2000" dirty="0"/>
          </a:p>
          <a:p>
            <a:pPr marL="457200" lvl="1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 dirty="0"/>
          </a:p>
          <a:p>
            <a:pPr marL="228600" lvl="0" indent="-228600">
              <a:lnSpc>
                <a:spcPct val="115000"/>
              </a:lnSpc>
              <a:buClr>
                <a:schemeClr val="dk1"/>
              </a:buClr>
              <a:buSzPts val="2000"/>
              <a:buFont typeface="Arial"/>
              <a:buChar char="•"/>
            </a:pPr>
            <a:r>
              <a:rPr lang="cs-CZ" sz="2100" b="1" dirty="0">
                <a:solidFill>
                  <a:schemeClr val="accent1">
                    <a:lumMod val="50000"/>
                  </a:schemeClr>
                </a:solidFill>
              </a:rPr>
              <a:t>Registrujícím subjektem je krajský úřad </a:t>
            </a:r>
            <a:endParaRPr sz="21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10" name="Google Shape;310;p12" descr="Palička se souvislou výplní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42540" y="3727825"/>
            <a:ext cx="2133342" cy="21333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0"/>
          <p:cNvSpPr txBox="1"/>
          <p:nvPr/>
        </p:nvSpPr>
        <p:spPr>
          <a:xfrm>
            <a:off x="738995" y="1098468"/>
            <a:ext cx="10714009" cy="5424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Char char="•"/>
            </a:pPr>
            <a:r>
              <a:rPr lang="cs-CZ" sz="2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Nejvyšším orgánem společenství obcí je shromáždění starostů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457200" algn="just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Char char="•"/>
            </a:pPr>
            <a:r>
              <a:rPr lang="cs-CZ" sz="2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složené ze starostů členských obcí;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457200" algn="just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Char char="•"/>
            </a:pPr>
            <a:r>
              <a:rPr lang="cs-CZ" sz="2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starostu obce zastupuje místostarosta obce, případně starostou určený zástupce z řad členů zastupitelstva obce.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just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Char char="•"/>
            </a:pPr>
            <a:r>
              <a:rPr lang="cs-CZ" sz="2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V čele shromáždění starostů stojí předseda</a:t>
            </a:r>
            <a:r>
              <a:rPr lang="cs-CZ" sz="2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, který je statutárním orgánem společenství obcí.</a:t>
            </a:r>
          </a:p>
          <a:p>
            <a:pPr marL="457200" marR="0" lvl="0" indent="-457200" algn="just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Char char="•"/>
            </a:pPr>
            <a:endParaRPr lang="cs-CZ" sz="28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457200" algn="just">
              <a:spcBef>
                <a:spcPts val="300"/>
              </a:spcBef>
              <a:buClr>
                <a:srgbClr val="002060"/>
              </a:buClr>
              <a:buSzPts val="2800"/>
              <a:buFont typeface="Arial"/>
              <a:buChar char="•"/>
            </a:pPr>
            <a:r>
              <a:rPr lang="cs-CZ" sz="2800" b="1" i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Další doporučené orgány:</a:t>
            </a:r>
            <a:endParaRPr lang="cs-CZ" sz="2800" b="1" i="1" dirty="0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  <a:p>
            <a:pPr marL="531813" lvl="2" algn="just">
              <a:spcBef>
                <a:spcPts val="300"/>
              </a:spcBef>
              <a:buClr>
                <a:srgbClr val="002060"/>
              </a:buClr>
              <a:buSzPts val="2800"/>
            </a:pPr>
            <a:r>
              <a:rPr lang="cs-CZ" sz="2400" i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Rada– kolektivní výkonný orgán, volený shromážděním starostů z jeho středu,</a:t>
            </a:r>
            <a:endParaRPr lang="cs-CZ" sz="2400" i="1" dirty="0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  <a:p>
            <a:pPr marL="531813" lvl="2" algn="just">
              <a:spcBef>
                <a:spcPts val="300"/>
              </a:spcBef>
              <a:buClr>
                <a:srgbClr val="002060"/>
              </a:buClr>
              <a:buSzPts val="2800"/>
            </a:pPr>
            <a:r>
              <a:rPr lang="cs-CZ" sz="2400" i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Kontrolní komise – kontrolní orgán, volený shromážděním starostů,</a:t>
            </a:r>
            <a:endParaRPr lang="cs-CZ" sz="2400" i="1" dirty="0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  <a:p>
            <a:pPr marL="531813" lvl="2" algn="just">
              <a:spcBef>
                <a:spcPts val="300"/>
              </a:spcBef>
              <a:buClr>
                <a:srgbClr val="002060"/>
              </a:buClr>
              <a:buSzPts val="2800"/>
            </a:pPr>
            <a:r>
              <a:rPr lang="cs-CZ" sz="2400" i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Manažer společenství obcí – reprezentující administrativní kapacitu</a:t>
            </a:r>
            <a:r>
              <a:rPr lang="cs-CZ" sz="2400" b="1" i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lang="cs-CZ" sz="2400" b="1" i="1" dirty="0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92" name="Google Shape;292;p10"/>
          <p:cNvSpPr/>
          <p:nvPr/>
        </p:nvSpPr>
        <p:spPr>
          <a:xfrm>
            <a:off x="0" y="0"/>
            <a:ext cx="12192000" cy="109846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cs-CZ" sz="4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Kdo ve Společenství rozhoduje?...starostové </a:t>
            </a:r>
            <a:endParaRPr sz="32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10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8"/>
          <p:cNvSpPr/>
          <p:nvPr/>
        </p:nvSpPr>
        <p:spPr>
          <a:xfrm>
            <a:off x="0" y="0"/>
            <a:ext cx="12192000" cy="139029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p18"/>
          <p:cNvSpPr txBox="1"/>
          <p:nvPr/>
        </p:nvSpPr>
        <p:spPr>
          <a:xfrm>
            <a:off x="0" y="244412"/>
            <a:ext cx="12192000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cs-CZ" sz="4400" b="1" i="0" u="none" strike="noStrike" cap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Výkon sdílených činností</a:t>
            </a:r>
            <a:endParaRPr sz="1400" b="0" i="0" u="none" strike="noStrike" cap="none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2" name="Google Shape;392;p18"/>
          <p:cNvSpPr txBox="1"/>
          <p:nvPr/>
        </p:nvSpPr>
        <p:spPr>
          <a:xfrm>
            <a:off x="647143" y="1258225"/>
            <a:ext cx="11305256" cy="51868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72D5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ourier New"/>
              <a:buChar char="o"/>
            </a:pPr>
            <a:r>
              <a:rPr lang="cs-CZ" sz="2000" i="0" u="none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Sdílený úředník </a:t>
            </a:r>
          </a:p>
          <a:p>
            <a:pPr marL="914400" marR="0" lvl="1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ourier New"/>
              <a:buChar char="o"/>
            </a:pPr>
            <a:r>
              <a:rPr lang="cs-CZ" sz="2000" dirty="0">
                <a:solidFill>
                  <a:srgbClr val="272D58"/>
                </a:solidFill>
              </a:rPr>
              <a:t>Může pomáhat obcím při zajištění samostatné působnosti</a:t>
            </a:r>
          </a:p>
          <a:p>
            <a:pPr marL="914400" marR="0" lvl="1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ourier New"/>
              <a:buChar char="o"/>
            </a:pPr>
            <a:r>
              <a:rPr lang="cs-CZ" sz="2000" i="0" u="none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Může vykonávat </a:t>
            </a:r>
            <a:r>
              <a:rPr lang="cs-CZ" sz="2000" dirty="0">
                <a:solidFill>
                  <a:srgbClr val="272D58"/>
                </a:solidFill>
              </a:rPr>
              <a:t> </a:t>
            </a:r>
            <a:r>
              <a:rPr lang="cs-CZ" sz="2000" i="0" u="none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role spojené s přeneseným </a:t>
            </a:r>
            <a:r>
              <a:rPr lang="cs-CZ" sz="2000" dirty="0">
                <a:solidFill>
                  <a:srgbClr val="272D58"/>
                </a:solidFill>
              </a:rPr>
              <a:t>výkonem mimo </a:t>
            </a:r>
            <a:r>
              <a:rPr lang="cs-CZ" sz="2000" i="0" u="none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kompetence ORP</a:t>
            </a:r>
            <a:endParaRPr sz="2000" i="0" u="none" strike="noStrike" cap="none" dirty="0">
              <a:solidFill>
                <a:srgbClr val="272D5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2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Arial"/>
              <a:buChar char="•"/>
            </a:pPr>
            <a:r>
              <a:rPr lang="cs-CZ" sz="2000" b="0" i="0" u="none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Vedle agend jedniček tedy např. </a:t>
            </a:r>
            <a:r>
              <a:rPr lang="cs-CZ" sz="2000" b="0" i="0" u="sng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stavební úřad, matrika, činnost POÚ</a:t>
            </a:r>
            <a:r>
              <a:rPr lang="cs-CZ" sz="2000" b="0" i="0" u="none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 dirty="0">
              <a:solidFill>
                <a:srgbClr val="272D5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ourier New"/>
              <a:buChar char="o"/>
            </a:pPr>
            <a:r>
              <a:rPr lang="cs-CZ" sz="2000" b="0" i="0" u="none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Členské obce a jejich organizace mohou využívat sdíleného zaměstnance, např.:</a:t>
            </a:r>
            <a:endParaRPr sz="2000" b="0" i="0" u="none" strike="noStrike" cap="none" dirty="0">
              <a:solidFill>
                <a:srgbClr val="272D5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2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Arial"/>
              <a:buChar char="•"/>
            </a:pPr>
            <a:r>
              <a:rPr lang="cs-CZ" sz="2000" b="0" i="0" u="none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Sdílený IT pracovník pro školy v rámci společenství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2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Arial"/>
              <a:buChar char="•"/>
            </a:pPr>
            <a:r>
              <a:rPr lang="cs-CZ" sz="2000" b="0" i="0" u="none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Sdílený pracovník pro správu zeleně.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2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 dirty="0">
              <a:solidFill>
                <a:srgbClr val="272D5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Courier New"/>
              <a:buChar char="o"/>
            </a:pPr>
            <a:r>
              <a:rPr lang="cs-CZ" sz="2000" b="0" i="0" u="none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Sdílený pedagog (novela zákona o pedagogických pracovnících) např.: 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2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1800"/>
              <a:buFont typeface="Arial"/>
              <a:buChar char="•"/>
            </a:pPr>
            <a:r>
              <a:rPr lang="cs-CZ" sz="2000" b="0" i="0" u="none" strike="noStrike" cap="none" dirty="0">
                <a:solidFill>
                  <a:srgbClr val="272D58"/>
                </a:solidFill>
                <a:latin typeface="Arial"/>
                <a:ea typeface="Arial"/>
                <a:cs typeface="Arial"/>
                <a:sym typeface="Arial"/>
              </a:rPr>
              <a:t>Sdílený angličtinář nebo školní psycholog jako zaměstnanec společenství nebo jím zřízené organizace.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3" name="Google Shape;393;p18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3"/>
          <p:cNvSpPr/>
          <p:nvPr/>
        </p:nvSpPr>
        <p:spPr>
          <a:xfrm>
            <a:off x="0" y="0"/>
            <a:ext cx="12192000" cy="139029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13"/>
          <p:cNvSpPr txBox="1"/>
          <p:nvPr/>
        </p:nvSpPr>
        <p:spPr>
          <a:xfrm>
            <a:off x="1" y="310428"/>
            <a:ext cx="12191999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cs-CZ" sz="4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Výkon správních činností sdíleným úředníkem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13"/>
          <p:cNvSpPr txBox="1"/>
          <p:nvPr/>
        </p:nvSpPr>
        <p:spPr>
          <a:xfrm>
            <a:off x="231914" y="1496895"/>
            <a:ext cx="7726534" cy="6127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Pro výkon správní činnosti (přenesená i samostatná působnost).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just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Není to nová vrstvu přenesené působnosti – výkon agend jménem konkrétní obce.</a:t>
            </a:r>
            <a:endParaRPr sz="16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Ve společenství obcí může působit </a:t>
            </a:r>
            <a:r>
              <a:rPr lang="cs-CZ" sz="16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více sdílených úředníků na plné i částečné úvazky</a:t>
            </a: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just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různé kvalifikační požadavky </a:t>
            </a: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na výkon konkrétních agend (ZOZ).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just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organizaci práce řeší manažer Společenství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just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není-li určeno jinak, pozici zaměstnavatele vykonává předseda společenství, zaměstnavatelem je Společenství</a:t>
            </a:r>
            <a:endParaRPr sz="16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Lze </a:t>
            </a:r>
            <a:r>
              <a:rPr lang="cs-CZ" sz="16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aplikovat pro všechny přenesené agendy obcí mimo agendy ORP</a:t>
            </a: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, vyjma volební agendy</a:t>
            </a:r>
            <a:r>
              <a:rPr lang="cs-CZ" sz="1600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lang="cs-CZ" sz="16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Nyní možné smluvní plat, nicméně počítá se s úpravou, která stanoví platnost tabulek.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Principy fungování nutno upravit stanovami nebo smlouvou (např. rozsah agend).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Dohoda se pro jednotlivé obce může lišit.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Hledí se na něho jako na úředníka obce (vzdělávací povinnosti apod.)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272D58"/>
              </a:buClr>
              <a:buSzPts val="1600"/>
              <a:buFont typeface="Arial"/>
              <a:buChar char="•"/>
            </a:pPr>
            <a:r>
              <a:rPr lang="cs-CZ" sz="16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Nutno upravit i financování (platba za úkon/převod části příspěvku na výkon státní správy).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19050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13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0" name="Google Shape;320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44869" y="1700726"/>
            <a:ext cx="4347131" cy="3895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19"/>
          <p:cNvSpPr txBox="1">
            <a:spLocks noGrp="1"/>
          </p:cNvSpPr>
          <p:nvPr>
            <p:ph type="body" idx="1"/>
          </p:nvPr>
        </p:nvSpPr>
        <p:spPr>
          <a:xfrm>
            <a:off x="343677" y="1098468"/>
            <a:ext cx="11504645" cy="5220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70000" lnSpcReduction="20000"/>
          </a:bodyPr>
          <a:lstStyle/>
          <a:p>
            <a:pPr marL="457200" lvl="0" indent="-45720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62D58"/>
              </a:buClr>
              <a:buSzPct val="100000"/>
              <a:buFont typeface="Arial"/>
              <a:buChar char="•"/>
            </a:pPr>
            <a:r>
              <a:rPr lang="cs-CZ" sz="2800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Posílení postavení společenství obcí v systému veřejné správy, </a:t>
            </a:r>
            <a:r>
              <a:rPr lang="cs-CZ" sz="2800" b="1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SO jako orgán veřejné moci</a:t>
            </a:r>
            <a:endParaRPr dirty="0"/>
          </a:p>
          <a:p>
            <a:pPr marL="457200" lvl="0" indent="-457200" algn="l" rtl="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rgbClr val="262D58"/>
              </a:buClr>
              <a:buSzPct val="100000"/>
              <a:buChar char="•"/>
            </a:pPr>
            <a:r>
              <a:rPr lang="cs-CZ" dirty="0">
                <a:solidFill>
                  <a:srgbClr val="262D58"/>
                </a:solidFill>
              </a:rPr>
              <a:t>Rozšíření okruhu orgánů společenství obcí - </a:t>
            </a:r>
            <a:r>
              <a:rPr lang="cs-CZ" b="1" dirty="0">
                <a:solidFill>
                  <a:srgbClr val="262D58"/>
                </a:solidFill>
              </a:rPr>
              <a:t>Kancelář a vedoucí kanceláře</a:t>
            </a:r>
            <a:endParaRPr dirty="0"/>
          </a:p>
          <a:p>
            <a:pPr marL="457200" lvl="0" indent="-457200" algn="l" rtl="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rgbClr val="262D58"/>
              </a:buClr>
              <a:buSzPct val="100000"/>
              <a:buFont typeface="Arial"/>
              <a:buChar char="•"/>
            </a:pPr>
            <a:r>
              <a:rPr lang="cs-CZ" sz="2800" b="1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Možnost výkonu přenesené působnosti </a:t>
            </a:r>
            <a:r>
              <a:rPr lang="cs-CZ" sz="2800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(např. veřejné opatrovnictví) </a:t>
            </a:r>
            <a:r>
              <a:rPr lang="cs-CZ" sz="2800" b="1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vlastním jménem SO</a:t>
            </a:r>
            <a:endParaRPr dirty="0"/>
          </a:p>
          <a:p>
            <a:pPr marL="457200" lvl="0" indent="-457200" algn="l" rtl="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rgbClr val="262D58"/>
              </a:buClr>
              <a:buSzPct val="100000"/>
              <a:buFont typeface="Arial"/>
              <a:buChar char="•"/>
            </a:pPr>
            <a:r>
              <a:rPr lang="cs-CZ" dirty="0">
                <a:solidFill>
                  <a:srgbClr val="262D58"/>
                </a:solidFill>
              </a:rPr>
              <a:t>M</a:t>
            </a:r>
            <a:r>
              <a:rPr lang="cs-CZ" sz="2800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ožnost zřídit </a:t>
            </a:r>
            <a:r>
              <a:rPr lang="cs-CZ" sz="2800" dirty="0" err="1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CzechPoint</a:t>
            </a:r>
            <a:endParaRPr sz="2800" dirty="0">
              <a:solidFill>
                <a:srgbClr val="26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57200" algn="l" rtl="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rgbClr val="262D58"/>
              </a:buClr>
              <a:buSzPct val="100000"/>
              <a:buFont typeface="Arial"/>
              <a:buChar char="•"/>
            </a:pPr>
            <a:r>
              <a:rPr lang="cs-CZ" sz="2800" b="1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Možnost zřízení společné obecní policie</a:t>
            </a:r>
            <a:endParaRPr dirty="0"/>
          </a:p>
          <a:p>
            <a:pPr marL="914400" lvl="1" indent="-457200" algn="l" rtl="0">
              <a:lnSpc>
                <a:spcPct val="107000"/>
              </a:lnSpc>
              <a:spcBef>
                <a:spcPts val="1100"/>
              </a:spcBef>
              <a:spcAft>
                <a:spcPts val="0"/>
              </a:spcAft>
              <a:buClr>
                <a:srgbClr val="262D58"/>
              </a:buClr>
              <a:buSzPct val="100000"/>
              <a:buChar char="•"/>
            </a:pPr>
            <a:r>
              <a:rPr lang="cs-CZ" dirty="0">
                <a:solidFill>
                  <a:srgbClr val="262D58"/>
                </a:solidFill>
              </a:rPr>
              <a:t>SO jako zřizovatel, odpadají veřejnoprávní smlouvy</a:t>
            </a:r>
            <a:endParaRPr dirty="0"/>
          </a:p>
          <a:p>
            <a:pPr marL="914400" lvl="1" indent="-457200" algn="l" rtl="0">
              <a:lnSpc>
                <a:spcPct val="107000"/>
              </a:lnSpc>
              <a:spcBef>
                <a:spcPts val="1100"/>
              </a:spcBef>
              <a:spcAft>
                <a:spcPts val="0"/>
              </a:spcAft>
              <a:buClr>
                <a:srgbClr val="262D58"/>
              </a:buClr>
              <a:buSzPct val="100000"/>
              <a:buChar char="•"/>
            </a:pPr>
            <a:r>
              <a:rPr lang="cs-CZ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Na území jakékoli obce pouze jedna obecní policie (SO x vlastní x zajištěna VPS)</a:t>
            </a:r>
            <a:endParaRPr dirty="0"/>
          </a:p>
          <a:p>
            <a:pPr marL="914400" lvl="1" indent="-457200" algn="l" rtl="0">
              <a:lnSpc>
                <a:spcPct val="107000"/>
              </a:lnSpc>
              <a:spcBef>
                <a:spcPts val="1100"/>
              </a:spcBef>
              <a:spcAft>
                <a:spcPts val="0"/>
              </a:spcAft>
              <a:buClr>
                <a:srgbClr val="262D58"/>
              </a:buClr>
              <a:buSzPct val="100000"/>
              <a:buChar char="•"/>
            </a:pPr>
            <a:r>
              <a:rPr lang="cs-CZ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Příjemcem pokut SO</a:t>
            </a:r>
            <a:endParaRPr dirty="0"/>
          </a:p>
          <a:p>
            <a:pPr marL="457200" lvl="0" indent="-457200" algn="l" rtl="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rgbClr val="262D58"/>
              </a:buClr>
              <a:buSzPct val="100000"/>
              <a:buFont typeface="Arial"/>
              <a:buChar char="•"/>
            </a:pPr>
            <a:r>
              <a:rPr lang="cs-CZ" dirty="0">
                <a:solidFill>
                  <a:srgbClr val="262D58"/>
                </a:solidFill>
              </a:rPr>
              <a:t>M</a:t>
            </a:r>
            <a:r>
              <a:rPr lang="cs-CZ" sz="2800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ožnost pořizovat společný plán dopravní obslužnosti území </a:t>
            </a:r>
            <a:endParaRPr dirty="0"/>
          </a:p>
          <a:p>
            <a:pPr marL="457200" lvl="0" indent="-457200" algn="l" rtl="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rgbClr val="262D58"/>
              </a:buClr>
              <a:buSzPct val="100000"/>
              <a:buFont typeface="Arial"/>
              <a:buChar char="•"/>
            </a:pPr>
            <a:r>
              <a:rPr lang="cs-CZ" sz="2800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Stabilizace financování, příspěvek na činnost a příspěvek na výkon státní správy za vykonávané agendy.</a:t>
            </a:r>
          </a:p>
          <a:p>
            <a:pPr marL="457200" lvl="0" indent="-457200" algn="l" rtl="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rgbClr val="262D58"/>
              </a:buClr>
              <a:buSzPct val="100000"/>
              <a:buFont typeface="Arial"/>
              <a:buChar char="•"/>
            </a:pPr>
            <a:r>
              <a:rPr lang="cs-CZ" dirty="0">
                <a:solidFill>
                  <a:srgbClr val="262D58"/>
                </a:solidFill>
              </a:rPr>
              <a:t>Vazba na regionální rozvoj</a:t>
            </a:r>
            <a:endParaRPr dirty="0"/>
          </a:p>
        </p:txBody>
      </p:sp>
      <p:sp>
        <p:nvSpPr>
          <p:cNvPr id="406" name="Google Shape;406;p19"/>
          <p:cNvSpPr/>
          <p:nvPr/>
        </p:nvSpPr>
        <p:spPr>
          <a:xfrm>
            <a:off x="0" y="0"/>
            <a:ext cx="12192000" cy="109846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cs-CZ" sz="48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Další připravované kompetence společenství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19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23"/>
          <p:cNvSpPr txBox="1">
            <a:spLocks noGrp="1"/>
          </p:cNvSpPr>
          <p:nvPr>
            <p:ph type="body" idx="1"/>
          </p:nvPr>
        </p:nvSpPr>
        <p:spPr>
          <a:xfrm>
            <a:off x="354563" y="1260629"/>
            <a:ext cx="11659959" cy="4850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77500" lnSpcReduction="20000"/>
          </a:bodyPr>
          <a:lstStyle/>
          <a:p>
            <a:pPr marL="457200" lvl="0" indent="-292735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800" dirty="0">
              <a:solidFill>
                <a:srgbClr val="26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57200" algn="l" rtl="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rgbClr val="262D58"/>
              </a:buClr>
              <a:buSzPct val="100000"/>
              <a:buFont typeface="Arial"/>
              <a:buChar char="•"/>
            </a:pPr>
            <a:r>
              <a:rPr lang="cs-CZ" sz="2800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Standardní zdroje DSO – členské příspěvky, příjm</a:t>
            </a:r>
            <a:r>
              <a:rPr lang="cs-CZ" dirty="0">
                <a:solidFill>
                  <a:srgbClr val="262D58"/>
                </a:solidFill>
              </a:rPr>
              <a:t>y z hospodářské činnosti, </a:t>
            </a:r>
            <a:r>
              <a:rPr lang="cs-CZ" sz="2800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převažující financování SO</a:t>
            </a:r>
          </a:p>
          <a:p>
            <a:pPr marL="457200" lvl="0" indent="-457200" algn="l" rtl="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rgbClr val="262D58"/>
              </a:buClr>
              <a:buSzPct val="100000"/>
              <a:buFont typeface="Arial"/>
              <a:buChar char="•"/>
            </a:pPr>
            <a:r>
              <a:rPr lang="cs-CZ" sz="2800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Dotace související s realizací konkrétních aktivit (projekty), ideálně preference SO</a:t>
            </a:r>
          </a:p>
          <a:p>
            <a:pPr indent="-457200">
              <a:lnSpc>
                <a:spcPct val="107000"/>
              </a:lnSpc>
              <a:spcBef>
                <a:spcPts val="1600"/>
              </a:spcBef>
              <a:buClr>
                <a:srgbClr val="262D58"/>
              </a:buClr>
              <a:buSzPct val="100000"/>
            </a:pPr>
            <a:r>
              <a:rPr lang="cs-CZ" sz="2800" b="1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Návrh novely – možnost poskytování příspěvku, státní rozpočet</a:t>
            </a:r>
            <a:endParaRPr dirty="0"/>
          </a:p>
          <a:p>
            <a:pPr lvl="1" indent="-457200">
              <a:lnSpc>
                <a:spcPct val="107000"/>
              </a:lnSpc>
              <a:spcBef>
                <a:spcPts val="1600"/>
              </a:spcBef>
              <a:buClr>
                <a:srgbClr val="262D58"/>
              </a:buClr>
              <a:buSzPct val="100000"/>
            </a:pPr>
            <a:r>
              <a:rPr lang="cs-CZ" b="1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Příspěvek na činnost – představa MV profinancování 1 člověka a chodu orgánů</a:t>
            </a:r>
          </a:p>
          <a:p>
            <a:pPr lvl="1" indent="-457200">
              <a:lnSpc>
                <a:spcPct val="107000"/>
              </a:lnSpc>
              <a:spcBef>
                <a:spcPts val="1600"/>
              </a:spcBef>
              <a:buClr>
                <a:srgbClr val="262D58"/>
              </a:buClr>
              <a:buSzPct val="100000"/>
            </a:pPr>
            <a:r>
              <a:rPr lang="cs-CZ" dirty="0">
                <a:solidFill>
                  <a:srgbClr val="262D58"/>
                </a:solidFill>
                <a:latin typeface="Calibri"/>
                <a:ea typeface="Calibri"/>
                <a:cs typeface="Calibri"/>
                <a:sym typeface="Calibri"/>
              </a:rPr>
              <a:t>Příspěvek na výkon státní správy (podmíněné výkonem státní správy, výkonové financování), nebude zásadní </a:t>
            </a:r>
          </a:p>
          <a:p>
            <a:pPr marL="457200" lvl="1" indent="-457200">
              <a:lnSpc>
                <a:spcPct val="107000"/>
              </a:lnSpc>
              <a:spcBef>
                <a:spcPts val="1600"/>
              </a:spcBef>
              <a:buClr>
                <a:srgbClr val="262D58"/>
              </a:buClr>
              <a:buSzPct val="100000"/>
            </a:pPr>
            <a:r>
              <a:rPr lang="cs-CZ" sz="2800" b="1" dirty="0">
                <a:solidFill>
                  <a:srgbClr val="0070C0"/>
                </a:solidFill>
              </a:rPr>
              <a:t>Přechodný nástroj - dotační titul pro SO na činnost, aktuálně k dispozici pro SO vzniklá do konce roku 2024</a:t>
            </a:r>
          </a:p>
          <a:p>
            <a:pPr marL="457200" lvl="1" indent="-457200">
              <a:lnSpc>
                <a:spcPct val="107000"/>
              </a:lnSpc>
              <a:spcBef>
                <a:spcPts val="1600"/>
              </a:spcBef>
              <a:buClr>
                <a:srgbClr val="262D58"/>
              </a:buClr>
              <a:buSzPct val="100000"/>
            </a:pPr>
            <a:r>
              <a:rPr lang="cs-CZ" sz="2800" b="1" dirty="0">
                <a:solidFill>
                  <a:srgbClr val="FF0000"/>
                </a:solidFill>
              </a:rPr>
              <a:t>Příspěvek na činnost na rok 2026 pro SO vzniklá do konce června 2025, pokud projde novela</a:t>
            </a:r>
            <a:endParaRPr sz="2800" b="1" dirty="0">
              <a:solidFill>
                <a:srgbClr val="FF0000"/>
              </a:solidFill>
            </a:endParaRPr>
          </a:p>
          <a:p>
            <a:pPr marL="228600" lvl="0" indent="-6413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>
              <a:solidFill>
                <a:srgbClr val="262D58"/>
              </a:solidFill>
            </a:endParaRPr>
          </a:p>
        </p:txBody>
      </p:sp>
      <p:sp>
        <p:nvSpPr>
          <p:cNvPr id="437" name="Google Shape;437;p23"/>
          <p:cNvSpPr/>
          <p:nvPr/>
        </p:nvSpPr>
        <p:spPr>
          <a:xfrm>
            <a:off x="0" y="0"/>
            <a:ext cx="12192000" cy="109846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cs-CZ" sz="48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Financování SO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23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5">
          <a:extLst>
            <a:ext uri="{FF2B5EF4-FFF2-40B4-BE49-F238E27FC236}">
              <a16:creationId xmlns:a16="http://schemas.microsoft.com/office/drawing/2014/main" id="{E9BCC2CC-1726-9BBF-8211-8345E2A39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23">
            <a:extLst>
              <a:ext uri="{FF2B5EF4-FFF2-40B4-BE49-F238E27FC236}">
                <a16:creationId xmlns:a16="http://schemas.microsoft.com/office/drawing/2014/main" id="{1076D8EE-588D-6FCE-318D-B2DA2E3B9B9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54563" y="1260629"/>
            <a:ext cx="11659959" cy="4850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r>
              <a:rPr lang="cs-CZ" sz="2400" dirty="0">
                <a:solidFill>
                  <a:schemeClr val="tx1"/>
                </a:solidFill>
              </a:rPr>
              <a:t>Celková alokace finančních prostředků</a:t>
            </a:r>
          </a:p>
          <a:p>
            <a:pPr lvl="1"/>
            <a:r>
              <a:rPr lang="cs-CZ" b="1" dirty="0">
                <a:solidFill>
                  <a:schemeClr val="tx1"/>
                </a:solidFill>
              </a:rPr>
              <a:t>20.700.000,- Kč </a:t>
            </a:r>
            <a:r>
              <a:rPr lang="cs-CZ" dirty="0">
                <a:solidFill>
                  <a:schemeClr val="tx1"/>
                </a:solidFill>
              </a:rPr>
              <a:t>na výzvy v roce 2025</a:t>
            </a:r>
          </a:p>
          <a:p>
            <a:r>
              <a:rPr lang="cs-CZ" sz="2400" dirty="0">
                <a:solidFill>
                  <a:schemeClr val="tx1"/>
                </a:solidFill>
              </a:rPr>
              <a:t>Maximální výše dotace pro jednoho žadatele</a:t>
            </a:r>
          </a:p>
          <a:p>
            <a:pPr lvl="1"/>
            <a:r>
              <a:rPr lang="cs-CZ" b="1" dirty="0">
                <a:solidFill>
                  <a:schemeClr val="tx1"/>
                </a:solidFill>
              </a:rPr>
              <a:t>1.000.000,- Kč </a:t>
            </a:r>
            <a:r>
              <a:rPr lang="cs-CZ" dirty="0">
                <a:solidFill>
                  <a:schemeClr val="tx1"/>
                </a:solidFill>
              </a:rPr>
              <a:t>(jeden milion Kč)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Výše dotace závisí na počtu žádostí a rozsahu projektů</a:t>
            </a:r>
          </a:p>
          <a:p>
            <a:pPr marL="457200" lvl="1">
              <a:spcBef>
                <a:spcPts val="1000"/>
              </a:spcBef>
            </a:pPr>
            <a:r>
              <a:rPr lang="cs-CZ" dirty="0">
                <a:solidFill>
                  <a:schemeClr val="tx1"/>
                </a:solidFill>
              </a:rPr>
              <a:t>Jedná se o neinvestiční dotaci</a:t>
            </a:r>
          </a:p>
          <a:p>
            <a:r>
              <a:rPr lang="cs-CZ" sz="2400" dirty="0">
                <a:solidFill>
                  <a:schemeClr val="tx1"/>
                </a:solidFill>
              </a:rPr>
              <a:t>Právo na krácení prostředků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Ministerstvo vnitra může krátit prostředky, pokud objem způsobilých výdajů překročí alokaci výzvy</a:t>
            </a:r>
          </a:p>
          <a:p>
            <a:r>
              <a:rPr lang="cs-CZ" sz="2400" dirty="0">
                <a:solidFill>
                  <a:schemeClr val="tx1"/>
                </a:solidFill>
              </a:rPr>
              <a:t>Stanovení výše dotace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Výše dotace bude stanovena v Rozhodnutí o poskytnutí dotace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437" name="Google Shape;437;p23">
            <a:extLst>
              <a:ext uri="{FF2B5EF4-FFF2-40B4-BE49-F238E27FC236}">
                <a16:creationId xmlns:a16="http://schemas.microsoft.com/office/drawing/2014/main" id="{EED3B1E6-E064-FBEC-3597-71DEDE5605F4}"/>
              </a:ext>
            </a:extLst>
          </p:cNvPr>
          <p:cNvSpPr/>
          <p:nvPr/>
        </p:nvSpPr>
        <p:spPr>
          <a:xfrm>
            <a:off x="0" y="0"/>
            <a:ext cx="12192000" cy="109846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cs-CZ" sz="48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Dotace, základní parametry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23">
            <a:extLst>
              <a:ext uri="{FF2B5EF4-FFF2-40B4-BE49-F238E27FC236}">
                <a16:creationId xmlns:a16="http://schemas.microsoft.com/office/drawing/2014/main" id="{CEDA9B3E-6B65-A72F-83BD-4F27126E9C1B}"/>
              </a:ext>
            </a:extLst>
          </p:cNvPr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97660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5">
          <a:extLst>
            <a:ext uri="{FF2B5EF4-FFF2-40B4-BE49-F238E27FC236}">
              <a16:creationId xmlns:a16="http://schemas.microsoft.com/office/drawing/2014/main" id="{9B33ABAF-7F9D-06E7-E3F5-F4E02669E1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23">
            <a:extLst>
              <a:ext uri="{FF2B5EF4-FFF2-40B4-BE49-F238E27FC236}">
                <a16:creationId xmlns:a16="http://schemas.microsoft.com/office/drawing/2014/main" id="{090189ED-DFCC-D777-2543-1689E1B881B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54563" y="1260629"/>
            <a:ext cx="11659959" cy="4850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114300" indent="0">
              <a:buNone/>
            </a:pPr>
            <a:r>
              <a:rPr lang="cs-CZ" b="1" dirty="0"/>
              <a:t>S ohledem na požadavek účelovosti dotace nutné předložit konkrétní projekty</a:t>
            </a:r>
          </a:p>
          <a:p>
            <a:r>
              <a:rPr lang="cs-CZ" b="1" dirty="0"/>
              <a:t>Rozsah projektu max 2 A4 viz vzor žádosti </a:t>
            </a:r>
          </a:p>
          <a:p>
            <a:r>
              <a:rPr lang="cs-CZ" b="1" dirty="0"/>
              <a:t>Textový popis a indikativní rozpočet</a:t>
            </a:r>
          </a:p>
          <a:p>
            <a:r>
              <a:rPr lang="cs-CZ" b="1" dirty="0"/>
              <a:t>Podporované aktivity</a:t>
            </a:r>
          </a:p>
          <a:p>
            <a:pPr lvl="1"/>
            <a:r>
              <a:rPr lang="cs-CZ" sz="1500" dirty="0"/>
              <a:t>Zajišťování koordinace veřejných služeb</a:t>
            </a:r>
          </a:p>
          <a:p>
            <a:pPr lvl="1"/>
            <a:r>
              <a:rPr lang="cs-CZ" sz="1500" dirty="0"/>
              <a:t>Strategický rozvoj území členských obcí</a:t>
            </a:r>
          </a:p>
          <a:p>
            <a:pPr lvl="1"/>
            <a:r>
              <a:rPr lang="cs-CZ" sz="1500" dirty="0"/>
              <a:t>Zpracování strategie rozvoje společenství obcí</a:t>
            </a:r>
          </a:p>
          <a:p>
            <a:pPr lvl="1"/>
            <a:r>
              <a:rPr lang="cs-CZ" sz="1500" dirty="0"/>
              <a:t>Poskytování služeb v oblasti veřejné správy, využívání sdíleného úředníka, </a:t>
            </a:r>
          </a:p>
          <a:p>
            <a:pPr lvl="1"/>
            <a:r>
              <a:rPr lang="cs-CZ" sz="1500" dirty="0"/>
              <a:t>Využívání sdíleného zaměstnance či pedagoga</a:t>
            </a:r>
          </a:p>
          <a:p>
            <a:pPr marL="228600" lvl="0" indent="-6413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>
              <a:solidFill>
                <a:srgbClr val="262D58"/>
              </a:solidFill>
            </a:endParaRPr>
          </a:p>
        </p:txBody>
      </p:sp>
      <p:sp>
        <p:nvSpPr>
          <p:cNvPr id="437" name="Google Shape;437;p23">
            <a:extLst>
              <a:ext uri="{FF2B5EF4-FFF2-40B4-BE49-F238E27FC236}">
                <a16:creationId xmlns:a16="http://schemas.microsoft.com/office/drawing/2014/main" id="{3A2B829E-5E1E-EF99-30D4-F6C7A9619518}"/>
              </a:ext>
            </a:extLst>
          </p:cNvPr>
          <p:cNvSpPr/>
          <p:nvPr/>
        </p:nvSpPr>
        <p:spPr>
          <a:xfrm>
            <a:off x="0" y="0"/>
            <a:ext cx="12192000" cy="109846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cs-CZ" sz="48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Dotace, zaměření projektů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23">
            <a:extLst>
              <a:ext uri="{FF2B5EF4-FFF2-40B4-BE49-F238E27FC236}">
                <a16:creationId xmlns:a16="http://schemas.microsoft.com/office/drawing/2014/main" id="{5B5580B1-D300-B704-41A0-CB293B5BF47A}"/>
              </a:ext>
            </a:extLst>
          </p:cNvPr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51212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20"/>
          <p:cNvSpPr/>
          <p:nvPr/>
        </p:nvSpPr>
        <p:spPr>
          <a:xfrm>
            <a:off x="0" y="0"/>
            <a:ext cx="12192000" cy="139029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20"/>
          <p:cNvSpPr txBox="1"/>
          <p:nvPr/>
        </p:nvSpPr>
        <p:spPr>
          <a:xfrm>
            <a:off x="32409" y="341206"/>
            <a:ext cx="12192000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cs-CZ" sz="40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Společenství obcí aktuální stav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20"/>
          <p:cNvSpPr txBox="1"/>
          <p:nvPr/>
        </p:nvSpPr>
        <p:spPr>
          <a:xfrm>
            <a:off x="443372" y="1401873"/>
            <a:ext cx="11305200" cy="51316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cs-CZ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24 zapsaných společenství obcí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cs-CZ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Další jsou v procesu a blíží se do finální roviny</a:t>
            </a:r>
          </a:p>
          <a:p>
            <a:pPr marL="457200" marR="0" lvl="0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cs-CZ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Předpoklad na konci I.Q 2025 kolem 30 společenství</a:t>
            </a:r>
          </a:p>
          <a:p>
            <a:pPr marL="457200" marR="0" lvl="0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cs-CZ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 přebírají vzorové stanovy vydané MV, míra odchylek 10-15 %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cs-CZ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Aktivní podpora ze strany MV, ambasadoři, podpora sdílení příkladů dobré praxe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cs-CZ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Složitější situace v území, kde může vzniknout více společenství obcí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cs-CZ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MV je připraveno vyjít vstříc vzniku SO i změnou správních hranic ORP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cs-CZ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Nutnost dodržení řádného postupu při transformaci, vyřešení členské základny, následně věcná změna stanov</a:t>
            </a:r>
          </a:p>
          <a:p>
            <a:pPr marL="457200" marR="0" lvl="0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cs-CZ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Výborná spolupráce s kraji přiznávající postavení společenství obcí</a:t>
            </a:r>
          </a:p>
          <a:p>
            <a:pPr marL="457200" marR="0" lvl="0" indent="-45720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cs-CZ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Spolupráce s Asociací dobrovolných svazků obcí ČR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6" name="Google Shape;416;p20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cs-CZ"/>
              <a:t>17</a:t>
            </a:fld>
            <a:endParaRPr/>
          </a:p>
        </p:txBody>
      </p:sp>
      <p:pic>
        <p:nvPicPr>
          <p:cNvPr id="1026" name="Picture 2" descr="#">
            <a:extLst>
              <a:ext uri="{FF2B5EF4-FFF2-40B4-BE49-F238E27FC236}">
                <a16:creationId xmlns:a16="http://schemas.microsoft.com/office/drawing/2014/main" id="{EC1B8EF8-0CEB-6C35-383D-E705B584E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233363"/>
            <a:ext cx="11144250" cy="639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25"/>
          <p:cNvSpPr txBox="1">
            <a:spLocks noGrp="1"/>
          </p:cNvSpPr>
          <p:nvPr>
            <p:ph type="body" idx="1"/>
          </p:nvPr>
        </p:nvSpPr>
        <p:spPr>
          <a:xfrm>
            <a:off x="361507" y="1416877"/>
            <a:ext cx="9229060" cy="5078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46088" lvl="0" indent="-446088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Char char="•"/>
            </a:pPr>
            <a:r>
              <a:rPr lang="cs-CZ" sz="2400" b="1" dirty="0">
                <a:solidFill>
                  <a:srgbClr val="272D58"/>
                </a:solidFill>
              </a:rPr>
              <a:t>Speciální webové stránky: </a:t>
            </a:r>
            <a:r>
              <a:rPr lang="cs-CZ" sz="2400" b="1" u="sng" dirty="0">
                <a:solidFill>
                  <a:srgbClr val="C0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www.spolecenstviobci.gov.cz</a:t>
            </a:r>
            <a:r>
              <a:rPr lang="cs-CZ" sz="2400" b="1" dirty="0">
                <a:solidFill>
                  <a:srgbClr val="C00000"/>
                </a:solidFill>
              </a:rPr>
              <a:t> </a:t>
            </a:r>
            <a:endParaRPr dirty="0"/>
          </a:p>
          <a:p>
            <a:pPr marL="914400" lvl="1" indent="-45720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2400"/>
              <a:buChar char="•"/>
            </a:pPr>
            <a:r>
              <a:rPr lang="cs-CZ" dirty="0">
                <a:solidFill>
                  <a:srgbClr val="272D58"/>
                </a:solidFill>
              </a:rPr>
              <a:t>Vzorové stanovy,</a:t>
            </a:r>
            <a:endParaRPr dirty="0"/>
          </a:p>
          <a:p>
            <a:pPr marL="914400" lvl="1" indent="-45720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2400"/>
              <a:buChar char="•"/>
            </a:pPr>
            <a:r>
              <a:rPr lang="cs-CZ" dirty="0">
                <a:solidFill>
                  <a:srgbClr val="272D58"/>
                </a:solidFill>
              </a:rPr>
              <a:t>Metodický postup vzniku společenství obcí,</a:t>
            </a:r>
            <a:endParaRPr dirty="0"/>
          </a:p>
          <a:p>
            <a:pPr marL="914400" lvl="1" indent="-45720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2400"/>
              <a:buChar char="•"/>
            </a:pPr>
            <a:r>
              <a:rPr lang="cs-CZ" dirty="0">
                <a:solidFill>
                  <a:srgbClr val="272D58"/>
                </a:solidFill>
              </a:rPr>
              <a:t>Metodika činnosti společenství obcí (orgány, sdílený úředník)</a:t>
            </a:r>
            <a:endParaRPr dirty="0"/>
          </a:p>
          <a:p>
            <a:pPr marL="914400" lvl="1" indent="-45720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2400"/>
              <a:buChar char="•"/>
            </a:pPr>
            <a:r>
              <a:rPr lang="cs-CZ" dirty="0">
                <a:solidFill>
                  <a:srgbClr val="272D58"/>
                </a:solidFill>
              </a:rPr>
              <a:t>Vzorová struktura plánovacího dokumentu</a:t>
            </a:r>
            <a:endParaRPr dirty="0"/>
          </a:p>
          <a:p>
            <a:pPr marL="914400" lvl="1" indent="-45720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2400"/>
              <a:buChar char="•"/>
            </a:pPr>
            <a:r>
              <a:rPr lang="cs-CZ" dirty="0">
                <a:solidFill>
                  <a:srgbClr val="272D58"/>
                </a:solidFill>
              </a:rPr>
              <a:t>Vzory pro zápis společenství obcí pro kraje</a:t>
            </a:r>
            <a:endParaRPr dirty="0"/>
          </a:p>
          <a:p>
            <a:pPr marL="457200" lvl="0" indent="-457200" algn="just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72D58"/>
              </a:buClr>
              <a:buSzPts val="2400"/>
              <a:buChar char="•"/>
            </a:pPr>
            <a:r>
              <a:rPr lang="cs-CZ" sz="2400" b="1" dirty="0">
                <a:solidFill>
                  <a:srgbClr val="272D58"/>
                </a:solidFill>
              </a:rPr>
              <a:t>Ambasadoři v jednotlivých regionech</a:t>
            </a:r>
            <a:endParaRPr dirty="0"/>
          </a:p>
          <a:p>
            <a:pPr marL="914400" lvl="1" indent="-457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72D58"/>
              </a:buClr>
              <a:buSzPts val="2400"/>
              <a:buChar char="•"/>
            </a:pPr>
            <a:r>
              <a:rPr lang="cs-CZ" dirty="0">
                <a:solidFill>
                  <a:srgbClr val="272D58"/>
                </a:solidFill>
              </a:rPr>
              <a:t>Zajištění přímé komunikace s obcemi a DSO</a:t>
            </a:r>
            <a:endParaRPr dirty="0">
              <a:solidFill>
                <a:srgbClr val="272D58"/>
              </a:solidFill>
            </a:endParaRPr>
          </a:p>
          <a:p>
            <a:pPr marL="457200" lvl="0" indent="-45720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2400"/>
              <a:buChar char="•"/>
            </a:pPr>
            <a:r>
              <a:rPr lang="cs-CZ" sz="2400" b="1" dirty="0">
                <a:solidFill>
                  <a:srgbClr val="272D58"/>
                </a:solidFill>
              </a:rPr>
              <a:t>Účast na jednání svazků či setkání starostů</a:t>
            </a:r>
          </a:p>
          <a:p>
            <a:pPr marL="457200" lvl="0" indent="-45720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272D58"/>
              </a:buClr>
              <a:buSzPts val="2400"/>
              <a:buChar char="•"/>
            </a:pPr>
            <a:r>
              <a:rPr lang="cs-CZ" sz="2400" b="1" dirty="0">
                <a:solidFill>
                  <a:srgbClr val="272D58"/>
                </a:solidFill>
              </a:rPr>
              <a:t>Podpora činnosti krajských úřadů</a:t>
            </a:r>
            <a:endParaRPr dirty="0"/>
          </a:p>
          <a:p>
            <a:pPr marL="0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b="1" dirty="0">
              <a:solidFill>
                <a:srgbClr val="272D58"/>
              </a:solidFill>
            </a:endParaRPr>
          </a:p>
        </p:txBody>
      </p:sp>
      <p:sp>
        <p:nvSpPr>
          <p:cNvPr id="453" name="Google Shape;453;p25"/>
          <p:cNvSpPr/>
          <p:nvPr/>
        </p:nvSpPr>
        <p:spPr>
          <a:xfrm>
            <a:off x="0" y="0"/>
            <a:ext cx="12192000" cy="1098468"/>
          </a:xfrm>
          <a:prstGeom prst="rect">
            <a:avLst/>
          </a:prstGeom>
          <a:solidFill>
            <a:srgbClr val="272D5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cs-CZ" sz="4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Podpora ze strany MV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4" name="Google Shape;454;p25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6" name="Google Shape;456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66895" y="1149738"/>
            <a:ext cx="2276061" cy="2276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715B3DA-3F81-E65A-C75C-0C69979DA5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4683" y="3477069"/>
            <a:ext cx="4178194" cy="303963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2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8000"/>
              <a:buFont typeface="Calibri"/>
              <a:buNone/>
            </a:pPr>
            <a:r>
              <a:rPr lang="cs-CZ" sz="80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Pojďte s námi do toho!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alibri"/>
              <a:buNone/>
            </a:pPr>
            <a:endParaRPr sz="80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alibri"/>
              <a:buNone/>
            </a:pPr>
            <a:endParaRPr sz="80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" name="Google Shape;471;p26"/>
          <p:cNvSpPr/>
          <p:nvPr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rgbClr val="00A9E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26"/>
          <p:cNvSpPr txBox="1"/>
          <p:nvPr/>
        </p:nvSpPr>
        <p:spPr>
          <a:xfrm>
            <a:off x="811792" y="3429000"/>
            <a:ext cx="6073358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72D5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1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Ing. Marek Jetmar, Ph.D.</a:t>
            </a:r>
            <a:br>
              <a:rPr lang="cs-CZ" sz="18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cs-CZ" sz="18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Odbor strategického rozvoje a koordinace veřejné správy</a:t>
            </a:r>
            <a:br>
              <a:rPr lang="cs-CZ" sz="18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cs-CZ" sz="18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Ministerstva vnitra</a:t>
            </a:r>
            <a:br>
              <a:rPr lang="cs-CZ" sz="1800" b="0" i="0" u="none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cs-CZ" sz="1800" b="0" i="0" u="sng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marek.jetmar@</a:t>
            </a:r>
            <a:r>
              <a:rPr lang="cs-CZ" sz="1800" b="0" i="0" u="sng" strike="noStrike" cap="none" dirty="0">
                <a:solidFill>
                  <a:srgbClr val="272D58"/>
                </a:solidFill>
                <a:latin typeface="Calibri"/>
                <a:ea typeface="Calibri"/>
                <a:cs typeface="Calibri"/>
                <a:sym typeface="Calibri"/>
              </a:rPr>
              <a:t>mv.gov.cz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3" name="Google Shape;473;p26" descr="Potřesení rukou obry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6544" y="2532561"/>
            <a:ext cx="3818303" cy="38183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ublic Administration II - CZE">
  <a:themeElements>
    <a:clrScheme name="Public Administration - CZ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1543</Words>
  <Application>Microsoft Office PowerPoint</Application>
  <PresentationFormat>Širokoúhlá obrazovka</PresentationFormat>
  <Paragraphs>212</Paragraphs>
  <Slides>19</Slides>
  <Notes>19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5" baseType="lpstr">
      <vt:lpstr>Arial</vt:lpstr>
      <vt:lpstr>Calibri</vt:lpstr>
      <vt:lpstr>Courier New</vt:lpstr>
      <vt:lpstr>Noto Sans Symbols</vt:lpstr>
      <vt:lpstr>Motiv Office</vt:lpstr>
      <vt:lpstr>Public Administration II - CZE</vt:lpstr>
      <vt:lpstr>Společenství obcí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Společenství obcí </dc:title>
  <dc:creator>Sláma David, Ing. Mgr.</dc:creator>
  <cp:lastModifiedBy>Ing. Marek Jetmar, Ph.D.</cp:lastModifiedBy>
  <cp:revision>23</cp:revision>
  <dcterms:created xsi:type="dcterms:W3CDTF">2024-02-27T11:05:06Z</dcterms:created>
  <dcterms:modified xsi:type="dcterms:W3CDTF">2025-03-19T08:21:56Z</dcterms:modified>
</cp:coreProperties>
</file>